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74" r:id="rId6"/>
    <p:sldId id="275" r:id="rId7"/>
    <p:sldId id="273" r:id="rId8"/>
    <p:sldId id="265" r:id="rId9"/>
    <p:sldId id="263" r:id="rId10"/>
    <p:sldId id="277" r:id="rId11"/>
    <p:sldId id="276" r:id="rId12"/>
    <p:sldId id="279" r:id="rId13"/>
    <p:sldId id="278" r:id="rId14"/>
    <p:sldId id="280" r:id="rId15"/>
    <p:sldId id="281" r:id="rId16"/>
    <p:sldId id="266" r:id="rId17"/>
    <p:sldId id="267" r:id="rId18"/>
    <p:sldId id="269" r:id="rId19"/>
    <p:sldId id="282" r:id="rId20"/>
    <p:sldId id="268" r:id="rId21"/>
    <p:sldId id="257" r:id="rId22"/>
    <p:sldId id="258" r:id="rId23"/>
    <p:sldId id="259" r:id="rId24"/>
    <p:sldId id="287" r:id="rId25"/>
    <p:sldId id="260" r:id="rId26"/>
    <p:sldId id="261" r:id="rId27"/>
    <p:sldId id="270" r:id="rId28"/>
    <p:sldId id="271" r:id="rId29"/>
    <p:sldId id="288" r:id="rId30"/>
    <p:sldId id="272" r:id="rId31"/>
    <p:sldId id="284" r:id="rId32"/>
    <p:sldId id="285" r:id="rId33"/>
    <p:sldId id="286" r:id="rId34"/>
    <p:sldId id="317" r:id="rId35"/>
    <p:sldId id="289" r:id="rId36"/>
    <p:sldId id="290" r:id="rId37"/>
    <p:sldId id="291" r:id="rId38"/>
    <p:sldId id="316" r:id="rId39"/>
    <p:sldId id="292" r:id="rId40"/>
    <p:sldId id="293" r:id="rId41"/>
    <p:sldId id="294" r:id="rId42"/>
    <p:sldId id="295" r:id="rId43"/>
    <p:sldId id="296" r:id="rId44"/>
    <p:sldId id="297" r:id="rId45"/>
    <p:sldId id="298" r:id="rId46"/>
    <p:sldId id="299" r:id="rId47"/>
    <p:sldId id="300" r:id="rId48"/>
    <p:sldId id="301" r:id="rId49"/>
    <p:sldId id="303" r:id="rId50"/>
    <p:sldId id="304" r:id="rId51"/>
    <p:sldId id="302" r:id="rId52"/>
    <p:sldId id="309" r:id="rId53"/>
    <p:sldId id="311" r:id="rId54"/>
    <p:sldId id="312" r:id="rId55"/>
    <p:sldId id="313" r:id="rId56"/>
    <p:sldId id="314" r:id="rId57"/>
    <p:sldId id="315" r:id="rId58"/>
  </p:sldIdLst>
  <p:sldSz cx="9144000" cy="6858000" type="screen4x3"/>
  <p:notesSz cx="6858000" cy="9144000"/>
  <p:embeddedFontLst>
    <p:embeddedFont>
      <p:font typeface="Comic Sans MS" panose="030F0702030302020204" pitchFamily="66" charset="0"/>
      <p:regular r:id="rId59"/>
      <p:bold r:id="rId60"/>
      <p:italic r:id="rId61"/>
      <p:boldItalic r:id="rId62"/>
    </p:embeddedFont>
    <p:embeddedFont>
      <p:font typeface="Arial Unicode MS" panose="020B0604020202020204" charset="-128"/>
      <p:regular r:id="rId63"/>
    </p:embeddedFont>
    <p:embeddedFont>
      <p:font typeface="Georgia Ref" panose="020B0604020202020204" charset="0"/>
      <p:regular r:id="rId64"/>
    </p:embeddedFont>
    <p:embeddedFont>
      <p:font typeface="Lombardic Narrow" panose="020B0604020202020204"/>
      <p:regular r:id="rId65"/>
    </p:embeddedFont>
  </p:embeddedFontLst>
  <p:defaultTextStyle>
    <a:defPPr>
      <a:defRPr lang="en-US"/>
    </a:defPPr>
    <a:lvl1pPr algn="l" rtl="0" fontAlgn="base">
      <a:spcBef>
        <a:spcPct val="0"/>
      </a:spcBef>
      <a:spcAft>
        <a:spcPct val="0"/>
      </a:spcAft>
      <a:defRPr sz="2400" kern="1200">
        <a:solidFill>
          <a:schemeClr val="tx1"/>
        </a:solidFill>
        <a:latin typeface="Georgia Ref" pitchFamily="18" charset="0"/>
        <a:ea typeface="+mn-ea"/>
        <a:cs typeface="+mn-cs"/>
      </a:defRPr>
    </a:lvl1pPr>
    <a:lvl2pPr marL="457200" algn="l" rtl="0" fontAlgn="base">
      <a:spcBef>
        <a:spcPct val="0"/>
      </a:spcBef>
      <a:spcAft>
        <a:spcPct val="0"/>
      </a:spcAft>
      <a:defRPr sz="2400" kern="1200">
        <a:solidFill>
          <a:schemeClr val="tx1"/>
        </a:solidFill>
        <a:latin typeface="Georgia Ref" pitchFamily="18" charset="0"/>
        <a:ea typeface="+mn-ea"/>
        <a:cs typeface="+mn-cs"/>
      </a:defRPr>
    </a:lvl2pPr>
    <a:lvl3pPr marL="914400" algn="l" rtl="0" fontAlgn="base">
      <a:spcBef>
        <a:spcPct val="0"/>
      </a:spcBef>
      <a:spcAft>
        <a:spcPct val="0"/>
      </a:spcAft>
      <a:defRPr sz="2400" kern="1200">
        <a:solidFill>
          <a:schemeClr val="tx1"/>
        </a:solidFill>
        <a:latin typeface="Georgia Ref" pitchFamily="18" charset="0"/>
        <a:ea typeface="+mn-ea"/>
        <a:cs typeface="+mn-cs"/>
      </a:defRPr>
    </a:lvl3pPr>
    <a:lvl4pPr marL="1371600" algn="l" rtl="0" fontAlgn="base">
      <a:spcBef>
        <a:spcPct val="0"/>
      </a:spcBef>
      <a:spcAft>
        <a:spcPct val="0"/>
      </a:spcAft>
      <a:defRPr sz="2400" kern="1200">
        <a:solidFill>
          <a:schemeClr val="tx1"/>
        </a:solidFill>
        <a:latin typeface="Georgia Ref" pitchFamily="18" charset="0"/>
        <a:ea typeface="+mn-ea"/>
        <a:cs typeface="+mn-cs"/>
      </a:defRPr>
    </a:lvl4pPr>
    <a:lvl5pPr marL="1828800" algn="l" rtl="0" fontAlgn="base">
      <a:spcBef>
        <a:spcPct val="0"/>
      </a:spcBef>
      <a:spcAft>
        <a:spcPct val="0"/>
      </a:spcAft>
      <a:defRPr sz="2400" kern="1200">
        <a:solidFill>
          <a:schemeClr val="tx1"/>
        </a:solidFill>
        <a:latin typeface="Georgia Ref" pitchFamily="18" charset="0"/>
        <a:ea typeface="+mn-ea"/>
        <a:cs typeface="+mn-cs"/>
      </a:defRPr>
    </a:lvl5pPr>
    <a:lvl6pPr marL="2286000" algn="l" defTabSz="914400" rtl="0" eaLnBrk="1" latinLnBrk="0" hangingPunct="1">
      <a:defRPr sz="2400" kern="1200">
        <a:solidFill>
          <a:schemeClr val="tx1"/>
        </a:solidFill>
        <a:latin typeface="Georgia Ref" pitchFamily="18" charset="0"/>
        <a:ea typeface="+mn-ea"/>
        <a:cs typeface="+mn-cs"/>
      </a:defRPr>
    </a:lvl6pPr>
    <a:lvl7pPr marL="2743200" algn="l" defTabSz="914400" rtl="0" eaLnBrk="1" latinLnBrk="0" hangingPunct="1">
      <a:defRPr sz="2400" kern="1200">
        <a:solidFill>
          <a:schemeClr val="tx1"/>
        </a:solidFill>
        <a:latin typeface="Georgia Ref" pitchFamily="18" charset="0"/>
        <a:ea typeface="+mn-ea"/>
        <a:cs typeface="+mn-cs"/>
      </a:defRPr>
    </a:lvl7pPr>
    <a:lvl8pPr marL="3200400" algn="l" defTabSz="914400" rtl="0" eaLnBrk="1" latinLnBrk="0" hangingPunct="1">
      <a:defRPr sz="2400" kern="1200">
        <a:solidFill>
          <a:schemeClr val="tx1"/>
        </a:solidFill>
        <a:latin typeface="Georgia Ref" pitchFamily="18" charset="0"/>
        <a:ea typeface="+mn-ea"/>
        <a:cs typeface="+mn-cs"/>
      </a:defRPr>
    </a:lvl8pPr>
    <a:lvl9pPr marL="3657600" algn="l" defTabSz="914400" rtl="0" eaLnBrk="1" latinLnBrk="0" hangingPunct="1">
      <a:defRPr sz="2400" kern="1200">
        <a:solidFill>
          <a:schemeClr val="tx1"/>
        </a:solidFill>
        <a:latin typeface="Georgia Ref"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33CC33"/>
    <a:srgbClr val="99FFCC"/>
    <a:srgbClr val="F8F8F8"/>
    <a:srgbClr val="05EB41"/>
    <a:srgbClr val="000000"/>
    <a:srgbClr val="744D26"/>
    <a:srgbClr val="996633"/>
    <a:srgbClr val="006600"/>
    <a:srgbClr val="D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autoAdjust="0"/>
  </p:normalViewPr>
  <p:slideViewPr>
    <p:cSldViewPr>
      <p:cViewPr varScale="1">
        <p:scale>
          <a:sx n="91" d="100"/>
          <a:sy n="91" d="100"/>
        </p:scale>
        <p:origin x="438" y="96"/>
      </p:cViewPr>
      <p:guideLst>
        <p:guide orient="horz" pos="2160"/>
        <p:guide pos="2880"/>
      </p:guideLst>
    </p:cSldViewPr>
  </p:slideViewPr>
  <p:outlineViewPr>
    <p:cViewPr>
      <p:scale>
        <a:sx n="33" d="100"/>
        <a:sy n="33" d="100"/>
      </p:scale>
      <p:origin x="0" y="9804"/>
    </p:cViewPr>
  </p:outlineViewPr>
  <p:notesTextViewPr>
    <p:cViewPr>
      <p:scale>
        <a:sx n="100" d="100"/>
        <a:sy n="100" d="100"/>
      </p:scale>
      <p:origin x="0" y="0"/>
    </p:cViewPr>
  </p:notesTextViewPr>
  <p:sorterViewPr>
    <p:cViewPr>
      <p:scale>
        <a:sx n="75" d="100"/>
        <a:sy n="75" d="100"/>
      </p:scale>
      <p:origin x="0" y="133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5.fntdata"/><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6.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CB"/>
        </a:solidFill>
        <a:effectLst/>
      </p:bgPr>
    </p:bg>
    <p:spTree>
      <p:nvGrpSpPr>
        <p:cNvPr id="1" name=""/>
        <p:cNvGrpSpPr/>
        <p:nvPr/>
      </p:nvGrpSpPr>
      <p:grpSpPr>
        <a:xfrm>
          <a:off x="0" y="0"/>
          <a:ext cx="0" cy="0"/>
          <a:chOff x="0" y="0"/>
          <a:chExt cx="0" cy="0"/>
        </a:xfrm>
      </p:grpSpPr>
      <p:sp>
        <p:nvSpPr>
          <p:cNvPr id="1044"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a:effectLst>
                <a:outerShdw blurRad="38100" dist="38100" dir="2700000" algn="tl">
                  <a:srgbClr val="FFFFFF"/>
                </a:outerShdw>
              </a:effectLst>
              <a:latin typeface="Arial" charset="0"/>
            </a:endParaRPr>
          </a:p>
        </p:txBody>
      </p:sp>
      <p:pic>
        <p:nvPicPr>
          <p:cNvPr id="1027" name="Picture 1127" descr="factoryscene"/>
          <p:cNvPicPr>
            <a:picLocks noChangeAspect="1" noChangeArrowheads="1"/>
          </p:cNvPicPr>
          <p:nvPr userDrawn="1"/>
        </p:nvPicPr>
        <p:blipFill>
          <a:blip r:embed="rId13" cstate="print"/>
          <a:srcRect/>
          <a:stretch>
            <a:fillRect/>
          </a:stretch>
        </p:blipFill>
        <p:spPr bwMode="auto">
          <a:xfrm>
            <a:off x="0" y="4495800"/>
            <a:ext cx="1295400" cy="2362200"/>
          </a:xfrm>
          <a:prstGeom prst="rect">
            <a:avLst/>
          </a:prstGeom>
          <a:noFill/>
          <a:ln w="9525">
            <a:solidFill>
              <a:schemeClr val="tx1"/>
            </a:solidFill>
            <a:miter lim="800000"/>
            <a:headEnd/>
            <a:tailEnd/>
          </a:ln>
        </p:spPr>
      </p:pic>
      <p:pic>
        <p:nvPicPr>
          <p:cNvPr id="1028" name="Picture 1132" descr="indust"/>
          <p:cNvPicPr>
            <a:picLocks noChangeAspect="1" noChangeArrowheads="1"/>
          </p:cNvPicPr>
          <p:nvPr userDrawn="1"/>
        </p:nvPicPr>
        <p:blipFill>
          <a:blip r:embed="rId14" cstate="print"/>
          <a:srcRect/>
          <a:stretch>
            <a:fillRect/>
          </a:stretch>
        </p:blipFill>
        <p:spPr bwMode="auto">
          <a:xfrm>
            <a:off x="0" y="0"/>
            <a:ext cx="1295400" cy="2209800"/>
          </a:xfrm>
          <a:prstGeom prst="rect">
            <a:avLst/>
          </a:prstGeom>
          <a:noFill/>
          <a:ln w="9525">
            <a:solidFill>
              <a:schemeClr val="tx1"/>
            </a:solidFill>
            <a:miter lim="800000"/>
            <a:headEnd/>
            <a:tailEnd/>
          </a:ln>
        </p:spPr>
      </p:pic>
      <p:pic>
        <p:nvPicPr>
          <p:cNvPr id="1029" name="Picture 1134" descr="Britain"/>
          <p:cNvPicPr>
            <a:picLocks noChangeAspect="1" noChangeArrowheads="1"/>
          </p:cNvPicPr>
          <p:nvPr userDrawn="1"/>
        </p:nvPicPr>
        <p:blipFill>
          <a:blip r:embed="rId15" cstate="print"/>
          <a:srcRect/>
          <a:stretch>
            <a:fillRect/>
          </a:stretch>
        </p:blipFill>
        <p:spPr bwMode="auto">
          <a:xfrm>
            <a:off x="0" y="2209800"/>
            <a:ext cx="1295400" cy="2286000"/>
          </a:xfrm>
          <a:prstGeom prst="rect">
            <a:avLst/>
          </a:prstGeom>
          <a:noFill/>
          <a:ln w="9525">
            <a:solidFill>
              <a:schemeClr val="tx1"/>
            </a:solid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1"/>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1"/>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1"/>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1"/>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en.wikipedia.org/wiki/File:Rubens_saturn.jpg" TargetMode="External"/><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1st-art-gallery.com/a/clickthru.cgi?id=kgifford&amp;page=http://www.1st-art-gallery.com/Gustave-Courbet/Stonebreakers.html"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WordArt 4"/>
          <p:cNvSpPr>
            <a:spLocks noChangeArrowheads="1" noChangeShapeType="1" noTextEdit="1"/>
          </p:cNvSpPr>
          <p:nvPr/>
        </p:nvSpPr>
        <p:spPr bwMode="auto">
          <a:xfrm>
            <a:off x="3048000" y="762000"/>
            <a:ext cx="4191000" cy="3652838"/>
          </a:xfrm>
          <a:prstGeom prst="rect">
            <a:avLst/>
          </a:prstGeom>
        </p:spPr>
        <p:txBody>
          <a:bodyPr wrap="none" fromWordArt="1">
            <a:prstTxWarp prst="textPlain">
              <a:avLst>
                <a:gd name="adj" fmla="val 50000"/>
              </a:avLst>
            </a:prstTxWarp>
          </a:bodyPr>
          <a:lstStyle/>
          <a:p>
            <a:pPr algn="ctr"/>
            <a:r>
              <a:rPr lang="en-US" sz="3600" kern="10" dirty="0">
                <a:ln w="19050">
                  <a:solidFill>
                    <a:schemeClr val="tx1"/>
                  </a:solidFill>
                  <a:round/>
                  <a:headEnd/>
                  <a:tailEnd/>
                </a:ln>
                <a:solidFill>
                  <a:srgbClr val="003399"/>
                </a:solidFill>
                <a:effectLst>
                  <a:outerShdw dist="35921" dir="2700000" algn="ctr" rotWithShape="0">
                    <a:srgbClr val="990000"/>
                  </a:outerShdw>
                </a:effectLst>
                <a:latin typeface="Lombardic Narrow"/>
              </a:rPr>
              <a:t>The</a:t>
            </a:r>
          </a:p>
          <a:p>
            <a:pPr algn="ctr"/>
            <a:r>
              <a:rPr lang="en-US" sz="3600" kern="10" dirty="0">
                <a:ln w="19050">
                  <a:solidFill>
                    <a:schemeClr val="tx1"/>
                  </a:solidFill>
                  <a:round/>
                  <a:headEnd/>
                  <a:tailEnd/>
                </a:ln>
                <a:solidFill>
                  <a:srgbClr val="003399"/>
                </a:solidFill>
                <a:effectLst>
                  <a:outerShdw dist="35921" dir="2700000" algn="ctr" rotWithShape="0">
                    <a:srgbClr val="990000"/>
                  </a:outerShdw>
                </a:effectLst>
                <a:latin typeface="Lombardic Narrow"/>
              </a:rPr>
              <a:t>Second</a:t>
            </a:r>
          </a:p>
          <a:p>
            <a:pPr algn="ctr"/>
            <a:r>
              <a:rPr lang="en-US" sz="3600" kern="10" dirty="0">
                <a:ln w="19050">
                  <a:solidFill>
                    <a:schemeClr val="tx1"/>
                  </a:solidFill>
                  <a:round/>
                  <a:headEnd/>
                  <a:tailEnd/>
                </a:ln>
                <a:solidFill>
                  <a:srgbClr val="003399"/>
                </a:solidFill>
                <a:effectLst>
                  <a:outerShdw dist="35921" dir="2700000" algn="ctr" rotWithShape="0">
                    <a:srgbClr val="990000"/>
                  </a:outerShdw>
                </a:effectLst>
                <a:latin typeface="Lombardic Narrow"/>
              </a:rPr>
              <a:t>Industrial</a:t>
            </a:r>
          </a:p>
          <a:p>
            <a:pPr algn="ctr"/>
            <a:r>
              <a:rPr lang="en-US" sz="3600" kern="10" dirty="0">
                <a:ln w="19050">
                  <a:solidFill>
                    <a:schemeClr val="tx1"/>
                  </a:solidFill>
                  <a:round/>
                  <a:headEnd/>
                  <a:tailEnd/>
                </a:ln>
                <a:solidFill>
                  <a:srgbClr val="003399"/>
                </a:solidFill>
                <a:effectLst>
                  <a:outerShdw dist="35921" dir="2700000" algn="ctr" rotWithShape="0">
                    <a:srgbClr val="990000"/>
                  </a:outerShdw>
                </a:effectLst>
                <a:latin typeface="Lombardic Narrow"/>
              </a:rPr>
              <a:t>Revolution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slide(fromLeft)">
                                      <p:cBhvr>
                                        <p:cTn id="7" dur="2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696200" cy="838200"/>
          </a:xfrm>
        </p:spPr>
        <p:txBody>
          <a:bodyPr/>
          <a:lstStyle/>
          <a:p>
            <a:r>
              <a:rPr lang="en-US" b="1" dirty="0" smtClean="0">
                <a:solidFill>
                  <a:srgbClr val="FF0000"/>
                </a:solidFill>
              </a:rPr>
              <a:t>Communication</a:t>
            </a:r>
            <a:endParaRPr lang="en-US" b="1" dirty="0">
              <a:solidFill>
                <a:srgbClr val="FF0000"/>
              </a:solidFill>
            </a:endParaRPr>
          </a:p>
        </p:txBody>
      </p:sp>
      <p:sp>
        <p:nvSpPr>
          <p:cNvPr id="3" name="Content Placeholder 2"/>
          <p:cNvSpPr>
            <a:spLocks noGrp="1"/>
          </p:cNvSpPr>
          <p:nvPr>
            <p:ph idx="1"/>
          </p:nvPr>
        </p:nvSpPr>
        <p:spPr>
          <a:xfrm>
            <a:off x="1371600" y="685800"/>
            <a:ext cx="6172200" cy="5440363"/>
          </a:xfrm>
        </p:spPr>
        <p:txBody>
          <a:bodyPr/>
          <a:lstStyle/>
          <a:p>
            <a:r>
              <a:rPr lang="en-US" b="1" dirty="0" smtClean="0">
                <a:solidFill>
                  <a:srgbClr val="003399"/>
                </a:solidFill>
              </a:rPr>
              <a:t>What was fastest communication to 1800s?</a:t>
            </a:r>
          </a:p>
          <a:p>
            <a:pPr lvl="1"/>
            <a:r>
              <a:rPr lang="en-US" b="1" dirty="0" smtClean="0">
                <a:solidFill>
                  <a:srgbClr val="003399"/>
                </a:solidFill>
              </a:rPr>
              <a:t>Carrier pigeon (early owl!)</a:t>
            </a:r>
          </a:p>
          <a:p>
            <a:r>
              <a:rPr lang="en-US" b="1" dirty="0" smtClean="0">
                <a:solidFill>
                  <a:srgbClr val="003399"/>
                </a:solidFill>
              </a:rPr>
              <a:t>Begins with Samuel Morse and telegraph.</a:t>
            </a:r>
          </a:p>
          <a:p>
            <a:r>
              <a:rPr lang="en-US" b="1" dirty="0" smtClean="0">
                <a:solidFill>
                  <a:srgbClr val="003399"/>
                </a:solidFill>
              </a:rPr>
              <a:t>Trans Atlantic cable laid</a:t>
            </a:r>
          </a:p>
          <a:p>
            <a:r>
              <a:rPr lang="en-US" b="1" dirty="0" smtClean="0">
                <a:solidFill>
                  <a:srgbClr val="003399"/>
                </a:solidFill>
              </a:rPr>
              <a:t>Marconi invents radio</a:t>
            </a:r>
            <a:endParaRPr lang="en-US" b="1" dirty="0">
              <a:solidFill>
                <a:srgbClr val="003399"/>
              </a:solidFill>
            </a:endParaRPr>
          </a:p>
        </p:txBody>
      </p:sp>
      <p:pic>
        <p:nvPicPr>
          <p:cNvPr id="1026" name="Picture 2"/>
          <p:cNvPicPr>
            <a:picLocks noChangeAspect="1" noChangeArrowheads="1"/>
          </p:cNvPicPr>
          <p:nvPr/>
        </p:nvPicPr>
        <p:blipFill>
          <a:blip r:embed="rId2" cstate="print"/>
          <a:srcRect/>
          <a:stretch>
            <a:fillRect/>
          </a:stretch>
        </p:blipFill>
        <p:spPr bwMode="auto">
          <a:xfrm>
            <a:off x="5783852" y="4495800"/>
            <a:ext cx="3122839" cy="2239017"/>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7086599" y="671290"/>
            <a:ext cx="1820091" cy="2223559"/>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632980" y="4495801"/>
            <a:ext cx="3548620" cy="22605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dissolve">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ox(i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ox(i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ox(in)">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696200" cy="1143000"/>
          </a:xfrm>
        </p:spPr>
        <p:txBody>
          <a:bodyPr/>
          <a:lstStyle/>
          <a:p>
            <a:r>
              <a:rPr lang="en-US" b="1" dirty="0" smtClean="0">
                <a:solidFill>
                  <a:srgbClr val="FF0000"/>
                </a:solidFill>
              </a:rPr>
              <a:t>New Business Models</a:t>
            </a:r>
            <a:endParaRPr lang="en-US" b="1" dirty="0">
              <a:solidFill>
                <a:srgbClr val="FF0000"/>
              </a:solidFill>
            </a:endParaRPr>
          </a:p>
        </p:txBody>
      </p:sp>
      <p:sp>
        <p:nvSpPr>
          <p:cNvPr id="3" name="Content Placeholder 2"/>
          <p:cNvSpPr>
            <a:spLocks noGrp="1"/>
          </p:cNvSpPr>
          <p:nvPr>
            <p:ph idx="1"/>
          </p:nvPr>
        </p:nvSpPr>
        <p:spPr>
          <a:xfrm>
            <a:off x="1371600" y="1219200"/>
            <a:ext cx="7772400" cy="4525963"/>
          </a:xfrm>
        </p:spPr>
        <p:txBody>
          <a:bodyPr/>
          <a:lstStyle/>
          <a:p>
            <a:r>
              <a:rPr lang="en-US" b="1" dirty="0" smtClean="0">
                <a:solidFill>
                  <a:srgbClr val="003399"/>
                </a:solidFill>
              </a:rPr>
              <a:t>Development of Big Business</a:t>
            </a:r>
          </a:p>
          <a:p>
            <a:pPr lvl="1"/>
            <a:r>
              <a:rPr lang="en-US" b="1" dirty="0" smtClean="0">
                <a:solidFill>
                  <a:srgbClr val="003399"/>
                </a:solidFill>
              </a:rPr>
              <a:t>Corporations large company with multiple Stock holders</a:t>
            </a:r>
          </a:p>
          <a:p>
            <a:pPr lvl="1"/>
            <a:r>
              <a:rPr lang="en-US" b="1" dirty="0" smtClean="0">
                <a:solidFill>
                  <a:srgbClr val="003399"/>
                </a:solidFill>
              </a:rPr>
              <a:t>Stock – part ownership of a business through investment.</a:t>
            </a:r>
          </a:p>
          <a:p>
            <a:r>
              <a:rPr lang="en-US" b="1" dirty="0" smtClean="0">
                <a:solidFill>
                  <a:srgbClr val="003399"/>
                </a:solidFill>
              </a:rPr>
              <a:t>Monopolies – single business controls the industry</a:t>
            </a:r>
          </a:p>
          <a:p>
            <a:pPr lvl="1"/>
            <a:r>
              <a:rPr lang="en-US" b="1" dirty="0" smtClean="0">
                <a:solidFill>
                  <a:srgbClr val="003399"/>
                </a:solidFill>
              </a:rPr>
              <a:t>Standard Oil</a:t>
            </a:r>
          </a:p>
          <a:p>
            <a:pPr lvl="1"/>
            <a:r>
              <a:rPr lang="en-US" b="1" dirty="0" smtClean="0">
                <a:solidFill>
                  <a:srgbClr val="003399"/>
                </a:solidFill>
              </a:rPr>
              <a:t>Microsoft?</a:t>
            </a:r>
          </a:p>
          <a:p>
            <a:pPr lvl="1"/>
            <a:r>
              <a:rPr lang="en-US" b="1" dirty="0" smtClean="0">
                <a:solidFill>
                  <a:srgbClr val="003399"/>
                </a:solidFill>
              </a:rPr>
              <a:t>Google?</a:t>
            </a:r>
            <a:endParaRPr lang="en-US" b="1" dirty="0">
              <a:solidFill>
                <a:srgbClr val="00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
                                            <p:txEl>
                                              <p:pRg st="5" end="5"/>
                                            </p:txEl>
                                          </p:spTgt>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p:cTn id="47" dur="10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48" dur="1000" fill="hold"/>
                                        <p:tgtEl>
                                          <p:spTgt spid="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9"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762000"/>
          </a:xfrm>
        </p:spPr>
        <p:txBody>
          <a:bodyPr/>
          <a:lstStyle/>
          <a:p>
            <a:r>
              <a:rPr lang="en-US" b="1" dirty="0" smtClean="0">
                <a:solidFill>
                  <a:srgbClr val="FF0000"/>
                </a:solidFill>
              </a:rPr>
              <a:t>Medical Improvement</a:t>
            </a:r>
            <a:endParaRPr lang="en-US" b="1" dirty="0">
              <a:solidFill>
                <a:srgbClr val="FF0000"/>
              </a:solidFill>
            </a:endParaRPr>
          </a:p>
        </p:txBody>
      </p:sp>
      <p:sp>
        <p:nvSpPr>
          <p:cNvPr id="3" name="Content Placeholder 2"/>
          <p:cNvSpPr>
            <a:spLocks noGrp="1"/>
          </p:cNvSpPr>
          <p:nvPr>
            <p:ph idx="1"/>
          </p:nvPr>
        </p:nvSpPr>
        <p:spPr>
          <a:xfrm>
            <a:off x="1295400" y="685800"/>
            <a:ext cx="7848600" cy="5211763"/>
          </a:xfrm>
        </p:spPr>
        <p:txBody>
          <a:bodyPr/>
          <a:lstStyle/>
          <a:p>
            <a:r>
              <a:rPr lang="en-US" sz="2800" b="1" dirty="0" smtClean="0">
                <a:solidFill>
                  <a:srgbClr val="003399"/>
                </a:solidFill>
              </a:rPr>
              <a:t>Pasteur and germ theory</a:t>
            </a:r>
          </a:p>
          <a:p>
            <a:pPr lvl="1"/>
            <a:r>
              <a:rPr lang="en-US" sz="2400" b="1" dirty="0" smtClean="0">
                <a:solidFill>
                  <a:srgbClr val="003399"/>
                </a:solidFill>
              </a:rPr>
              <a:t>Idea that germs caused disease proved by Pasteur. </a:t>
            </a:r>
          </a:p>
          <a:p>
            <a:pPr lvl="1"/>
            <a:r>
              <a:rPr lang="en-US" sz="2400" b="1" dirty="0" smtClean="0">
                <a:solidFill>
                  <a:srgbClr val="003399"/>
                </a:solidFill>
              </a:rPr>
              <a:t>How to prevent germs – HEAT</a:t>
            </a:r>
          </a:p>
          <a:p>
            <a:r>
              <a:rPr lang="en-US" sz="2800" b="1" dirty="0" smtClean="0">
                <a:solidFill>
                  <a:srgbClr val="003399"/>
                </a:solidFill>
              </a:rPr>
              <a:t>Robert Koch – TB</a:t>
            </a:r>
          </a:p>
          <a:p>
            <a:r>
              <a:rPr lang="en-US" sz="2800" b="1" dirty="0" smtClean="0">
                <a:solidFill>
                  <a:srgbClr val="003399"/>
                </a:solidFill>
              </a:rPr>
              <a:t>New vaccine just created  2010</a:t>
            </a:r>
          </a:p>
          <a:p>
            <a:r>
              <a:rPr lang="en-US" sz="2800" b="1" dirty="0" smtClean="0">
                <a:solidFill>
                  <a:srgbClr val="003399"/>
                </a:solidFill>
              </a:rPr>
              <a:t>Florence Nightingale</a:t>
            </a:r>
          </a:p>
          <a:p>
            <a:pPr lvl="1"/>
            <a:r>
              <a:rPr lang="en-US" sz="2400" b="1" dirty="0" smtClean="0">
                <a:solidFill>
                  <a:srgbClr val="003399"/>
                </a:solidFill>
              </a:rPr>
              <a:t>Nursing profession in Crimea</a:t>
            </a:r>
          </a:p>
          <a:p>
            <a:r>
              <a:rPr lang="en-US" b="1" dirty="0" smtClean="0">
                <a:solidFill>
                  <a:srgbClr val="003399"/>
                </a:solidFill>
              </a:rPr>
              <a:t>Joseph Lister </a:t>
            </a:r>
          </a:p>
          <a:p>
            <a:pPr lvl="1"/>
            <a:r>
              <a:rPr lang="en-US" b="1" dirty="0" err="1" smtClean="0">
                <a:solidFill>
                  <a:srgbClr val="003399"/>
                </a:solidFill>
              </a:rPr>
              <a:t>antisceptic</a:t>
            </a:r>
            <a:endParaRPr lang="en-US" b="1" dirty="0">
              <a:solidFill>
                <a:srgbClr val="003399"/>
              </a:solidFill>
            </a:endParaRPr>
          </a:p>
        </p:txBody>
      </p:sp>
      <p:pic>
        <p:nvPicPr>
          <p:cNvPr id="1026" name="Picture 2"/>
          <p:cNvPicPr>
            <a:picLocks noChangeAspect="1" noChangeArrowheads="1"/>
          </p:cNvPicPr>
          <p:nvPr/>
        </p:nvPicPr>
        <p:blipFill>
          <a:blip r:embed="rId2" cstate="print"/>
          <a:srcRect/>
          <a:stretch>
            <a:fillRect/>
          </a:stretch>
        </p:blipFill>
        <p:spPr bwMode="auto">
          <a:xfrm>
            <a:off x="5638800" y="2438400"/>
            <a:ext cx="3210188" cy="42672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629400" y="2667000"/>
            <a:ext cx="2273300" cy="35814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981200" y="4495800"/>
            <a:ext cx="3276600" cy="2228570"/>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6028226" y="4191000"/>
            <a:ext cx="3115774" cy="2667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dissolv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xit" presetSubtype="16" fill="hold" nodeType="clickEffect">
                                  <p:stCondLst>
                                    <p:cond delay="0"/>
                                  </p:stCondLst>
                                  <p:childTnLst>
                                    <p:animEffect transition="out" filter="diamond(in)">
                                      <p:cBhvr>
                                        <p:cTn id="27" dur="2000"/>
                                        <p:tgtEl>
                                          <p:spTgt spid="1026"/>
                                        </p:tgtEl>
                                      </p:cBhvr>
                                    </p:animEffect>
                                    <p:set>
                                      <p:cBhvr>
                                        <p:cTn id="28" dur="1" fill="hold">
                                          <p:stCondLst>
                                            <p:cond delay="1999"/>
                                          </p:stCondLst>
                                        </p:cTn>
                                        <p:tgtEl>
                                          <p:spTgt spid="10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ppt_y"/>
                                          </p:val>
                                        </p:tav>
                                        <p:tav tm="100000">
                                          <p:val>
                                            <p:strVal val="#ppt_y"/>
                                          </p:val>
                                        </p:tav>
                                      </p:tavLst>
                                    </p:anim>
                                  </p:childTnLst>
                                </p:cTn>
                              </p:par>
                              <p:par>
                                <p:cTn id="47" presetID="9" presetClass="entr" presetSubtype="0" fill="hold" nodeType="withEffect">
                                  <p:stCondLst>
                                    <p:cond delay="0"/>
                                  </p:stCondLst>
                                  <p:childTnLst>
                                    <p:set>
                                      <p:cBhvr>
                                        <p:cTn id="48" dur="1" fill="hold">
                                          <p:stCondLst>
                                            <p:cond delay="0"/>
                                          </p:stCondLst>
                                        </p:cTn>
                                        <p:tgtEl>
                                          <p:spTgt spid="1027"/>
                                        </p:tgtEl>
                                        <p:attrNameLst>
                                          <p:attrName>style.visibility</p:attrName>
                                        </p:attrNameLst>
                                      </p:cBhvr>
                                      <p:to>
                                        <p:strVal val="visible"/>
                                      </p:to>
                                    </p:set>
                                    <p:animEffect transition="in" filter="dissolve">
                                      <p:cBhvr>
                                        <p:cTn id="49" dur="500"/>
                                        <p:tgtEl>
                                          <p:spTgt spid="102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additive="base">
                                        <p:cTn id="54"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
                                            <p:txEl>
                                              <p:pRg st="6" end="6"/>
                                            </p:txEl>
                                          </p:spTgt>
                                        </p:tgtEl>
                                        <p:attrNameLst>
                                          <p:attrName>ppt_y</p:attrName>
                                        </p:attrNameLst>
                                      </p:cBhvr>
                                      <p:tavLst>
                                        <p:tav tm="0">
                                          <p:val>
                                            <p:strVal val="#ppt_y"/>
                                          </p:val>
                                        </p:tav>
                                        <p:tav tm="100000">
                                          <p:val>
                                            <p:strVal val="#ppt_y"/>
                                          </p:val>
                                        </p:tav>
                                      </p:tavLst>
                                    </p:anim>
                                  </p:childTnLst>
                                </p:cTn>
                              </p:par>
                              <p:par>
                                <p:cTn id="56" presetID="9" presetClass="entr" presetSubtype="0" fill="hold" nodeType="withEffect">
                                  <p:stCondLst>
                                    <p:cond delay="0"/>
                                  </p:stCondLst>
                                  <p:childTnLst>
                                    <p:set>
                                      <p:cBhvr>
                                        <p:cTn id="57" dur="1" fill="hold">
                                          <p:stCondLst>
                                            <p:cond delay="0"/>
                                          </p:stCondLst>
                                        </p:cTn>
                                        <p:tgtEl>
                                          <p:spTgt spid="1028"/>
                                        </p:tgtEl>
                                        <p:attrNameLst>
                                          <p:attrName>style.visibility</p:attrName>
                                        </p:attrNameLst>
                                      </p:cBhvr>
                                      <p:to>
                                        <p:strVal val="visible"/>
                                      </p:to>
                                    </p:set>
                                    <p:animEffect transition="in" filter="dissolve">
                                      <p:cBhvr>
                                        <p:cTn id="58" dur="500"/>
                                        <p:tgtEl>
                                          <p:spTgt spid="1028"/>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xit" presetSubtype="16" fill="hold" nodeType="clickEffect">
                                  <p:stCondLst>
                                    <p:cond delay="0"/>
                                  </p:stCondLst>
                                  <p:childTnLst>
                                    <p:animEffect transition="out" filter="diamond(in)">
                                      <p:cBhvr>
                                        <p:cTn id="62" dur="2000"/>
                                        <p:tgtEl>
                                          <p:spTgt spid="1028"/>
                                        </p:tgtEl>
                                      </p:cBhvr>
                                    </p:animEffect>
                                    <p:set>
                                      <p:cBhvr>
                                        <p:cTn id="63" dur="1" fill="hold">
                                          <p:stCondLst>
                                            <p:cond delay="1999"/>
                                          </p:stCondLst>
                                        </p:cTn>
                                        <p:tgtEl>
                                          <p:spTgt spid="1028"/>
                                        </p:tgtEl>
                                        <p:attrNameLst>
                                          <p:attrName>style.visibility</p:attrName>
                                        </p:attrNameLst>
                                      </p:cBhvr>
                                      <p:to>
                                        <p:strVal val="hidden"/>
                                      </p:to>
                                    </p:set>
                                  </p:childTnLst>
                                </p:cTn>
                              </p:par>
                              <p:par>
                                <p:cTn id="64" presetID="8" presetClass="exit" presetSubtype="16" fill="hold" nodeType="withEffect">
                                  <p:stCondLst>
                                    <p:cond delay="0"/>
                                  </p:stCondLst>
                                  <p:childTnLst>
                                    <p:animEffect transition="out" filter="diamond(in)">
                                      <p:cBhvr>
                                        <p:cTn id="65" dur="2000"/>
                                        <p:tgtEl>
                                          <p:spTgt spid="1027"/>
                                        </p:tgtEl>
                                      </p:cBhvr>
                                    </p:animEffect>
                                    <p:set>
                                      <p:cBhvr>
                                        <p:cTn id="66" dur="1" fill="hold">
                                          <p:stCondLst>
                                            <p:cond delay="1999"/>
                                          </p:stCondLst>
                                        </p:cTn>
                                        <p:tgtEl>
                                          <p:spTgt spid="10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 calcmode="lin" valueType="num">
                                      <p:cBhvr additive="base">
                                        <p:cTn id="71"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3">
                                            <p:txEl>
                                              <p:pRg st="7" end="7"/>
                                            </p:txEl>
                                          </p:spTgt>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3">
                                            <p:txEl>
                                              <p:pRg st="8" end="8"/>
                                            </p:txEl>
                                          </p:spTgt>
                                        </p:tgtEl>
                                        <p:attrNameLst>
                                          <p:attrName>style.visibility</p:attrName>
                                        </p:attrNameLst>
                                      </p:cBhvr>
                                      <p:to>
                                        <p:strVal val="visible"/>
                                      </p:to>
                                    </p:set>
                                    <p:anim calcmode="lin" valueType="num">
                                      <p:cBhvr additive="base">
                                        <p:cTn id="7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1030"/>
                                        </p:tgtEl>
                                        <p:attrNameLst>
                                          <p:attrName>style.visibility</p:attrName>
                                        </p:attrNameLst>
                                      </p:cBhvr>
                                      <p:to>
                                        <p:strVal val="visible"/>
                                      </p:to>
                                    </p:set>
                                    <p:animEffect transition="in" filter="dissolve">
                                      <p:cBhvr>
                                        <p:cTn id="8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7010400" cy="792162"/>
          </a:xfrm>
        </p:spPr>
        <p:txBody>
          <a:bodyPr/>
          <a:lstStyle/>
          <a:p>
            <a:pPr eaLnBrk="1" hangingPunct="1">
              <a:defRPr/>
            </a:pPr>
            <a:r>
              <a:rPr lang="en-US" b="1" dirty="0" smtClean="0">
                <a:solidFill>
                  <a:srgbClr val="FF0000"/>
                </a:solidFill>
                <a:effectLst/>
              </a:rPr>
              <a:t>Urbanization</a:t>
            </a:r>
          </a:p>
        </p:txBody>
      </p:sp>
      <p:sp>
        <p:nvSpPr>
          <p:cNvPr id="3" name="Content Placeholder 2"/>
          <p:cNvSpPr>
            <a:spLocks noGrp="1"/>
          </p:cNvSpPr>
          <p:nvPr>
            <p:ph idx="1"/>
          </p:nvPr>
        </p:nvSpPr>
        <p:spPr>
          <a:xfrm>
            <a:off x="1447800" y="762000"/>
            <a:ext cx="7239000" cy="6096000"/>
          </a:xfrm>
        </p:spPr>
        <p:txBody>
          <a:bodyPr/>
          <a:lstStyle/>
          <a:p>
            <a:pPr eaLnBrk="1" hangingPunct="1">
              <a:defRPr/>
            </a:pPr>
            <a:r>
              <a:rPr lang="en-US" b="1" dirty="0" smtClean="0">
                <a:solidFill>
                  <a:srgbClr val="003399"/>
                </a:solidFill>
                <a:effectLst/>
              </a:rPr>
              <a:t>Haussmann redesigns Paris</a:t>
            </a:r>
          </a:p>
          <a:p>
            <a:pPr lvl="1" eaLnBrk="1" hangingPunct="1">
              <a:defRPr/>
            </a:pPr>
            <a:r>
              <a:rPr lang="en-US" b="1" dirty="0" smtClean="0">
                <a:solidFill>
                  <a:srgbClr val="003399"/>
                </a:solidFill>
                <a:effectLst/>
              </a:rPr>
              <a:t>Slums knocked down</a:t>
            </a:r>
          </a:p>
          <a:p>
            <a:pPr lvl="1" eaLnBrk="1" hangingPunct="1">
              <a:defRPr/>
            </a:pPr>
            <a:r>
              <a:rPr lang="en-US" b="1" dirty="0" smtClean="0">
                <a:solidFill>
                  <a:srgbClr val="003399"/>
                </a:solidFill>
                <a:effectLst/>
              </a:rPr>
              <a:t>Parks, Boulevards, monuments built</a:t>
            </a:r>
          </a:p>
          <a:p>
            <a:pPr eaLnBrk="1" hangingPunct="1">
              <a:defRPr/>
            </a:pPr>
            <a:r>
              <a:rPr lang="en-US" b="1" dirty="0" smtClean="0">
                <a:solidFill>
                  <a:srgbClr val="003399"/>
                </a:solidFill>
                <a:effectLst/>
              </a:rPr>
              <a:t>Paris is the show piece of Europe</a:t>
            </a:r>
          </a:p>
          <a:p>
            <a:pPr eaLnBrk="1" hangingPunct="1">
              <a:defRPr/>
            </a:pPr>
            <a:r>
              <a:rPr lang="en-US" b="1" dirty="0" smtClean="0">
                <a:solidFill>
                  <a:srgbClr val="003399"/>
                </a:solidFill>
                <a:effectLst/>
              </a:rPr>
              <a:t>Urban planning!</a:t>
            </a:r>
          </a:p>
          <a:p>
            <a:pPr lvl="1" eaLnBrk="1" hangingPunct="1">
              <a:defRPr/>
            </a:pPr>
            <a:r>
              <a:rPr lang="en-US" b="1" dirty="0" smtClean="0">
                <a:solidFill>
                  <a:srgbClr val="003399"/>
                </a:solidFill>
                <a:effectLst/>
              </a:rPr>
              <a:t>Sidewalks, sewers, architecture for style</a:t>
            </a:r>
          </a:p>
          <a:p>
            <a:pPr eaLnBrk="1" hangingPunct="1">
              <a:defRPr/>
            </a:pPr>
            <a:r>
              <a:rPr lang="en-US" b="1" dirty="0" smtClean="0">
                <a:solidFill>
                  <a:srgbClr val="003399"/>
                </a:solidFill>
                <a:effectLst/>
              </a:rPr>
              <a:t>Other cities in France and Europe copy the model</a:t>
            </a:r>
          </a:p>
          <a:p>
            <a:pPr eaLnBrk="1" hangingPunct="1">
              <a:defRPr/>
            </a:pPr>
            <a:r>
              <a:rPr lang="en-US" b="1" dirty="0" smtClean="0">
                <a:solidFill>
                  <a:srgbClr val="003399"/>
                </a:solidFill>
                <a:effectLst/>
              </a:rPr>
              <a:t>Poor are forced out of the city centers (think about 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1"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heel(4)">
                                      <p:cBhvr>
                                        <p:cTn id="11" dur="2000"/>
                                        <p:tgtEl>
                                          <p:spTgt spid="3">
                                            <p:txEl>
                                              <p:pRg st="0" end="0"/>
                                            </p:txEl>
                                          </p:spTgt>
                                        </p:tgtEl>
                                      </p:cBhvr>
                                    </p:animEffect>
                                  </p:childTnLst>
                                </p:cTn>
                              </p:par>
                            </p:childTnLst>
                          </p:cTn>
                        </p:par>
                        <p:par>
                          <p:cTn id="12" fill="hold">
                            <p:stCondLst>
                              <p:cond delay="2000"/>
                            </p:stCondLst>
                            <p:childTnLst>
                              <p:par>
                                <p:cTn id="13" presetID="21"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4)">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heel(4)">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heel(4)">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heel(4)">
                                      <p:cBhvr>
                                        <p:cTn id="30" dur="2000"/>
                                        <p:tgtEl>
                                          <p:spTgt spid="3">
                                            <p:txEl>
                                              <p:pRg st="4" end="4"/>
                                            </p:txEl>
                                          </p:spTgt>
                                        </p:tgtEl>
                                      </p:cBhvr>
                                    </p:animEffect>
                                  </p:childTnLst>
                                </p:cTn>
                              </p:par>
                              <p:par>
                                <p:cTn id="31" presetID="21"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4)">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4"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heel(4)">
                                      <p:cBhvr>
                                        <p:cTn id="38" dur="20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wheel(4)">
                                      <p:cBhvr>
                                        <p:cTn id="43"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2" cstate="print"/>
          <a:srcRect/>
          <a:stretch>
            <a:fillRect/>
          </a:stretch>
        </p:blipFill>
        <p:spPr bwMode="auto">
          <a:xfrm>
            <a:off x="2133600" y="322263"/>
            <a:ext cx="5867400" cy="6370637"/>
          </a:xfrm>
          <a:prstGeom prst="rect">
            <a:avLst/>
          </a:prstGeom>
          <a:noFill/>
          <a:ln w="9525">
            <a:noFill/>
            <a:miter lim="800000"/>
            <a:headEnd/>
            <a:tailEnd/>
          </a:ln>
        </p:spPr>
      </p:pic>
      <p:pic>
        <p:nvPicPr>
          <p:cNvPr id="179203" name="Picture 3"/>
          <p:cNvPicPr>
            <a:picLocks noChangeAspect="1" noChangeArrowheads="1"/>
          </p:cNvPicPr>
          <p:nvPr/>
        </p:nvPicPr>
        <p:blipFill>
          <a:blip r:embed="rId3" cstate="print"/>
          <a:srcRect/>
          <a:stretch>
            <a:fillRect/>
          </a:stretch>
        </p:blipFill>
        <p:spPr bwMode="auto">
          <a:xfrm>
            <a:off x="1651000" y="533400"/>
            <a:ext cx="7148513" cy="4572000"/>
          </a:xfrm>
          <a:prstGeom prst="rect">
            <a:avLst/>
          </a:prstGeom>
          <a:noFill/>
          <a:ln w="9525">
            <a:noFill/>
            <a:miter lim="800000"/>
            <a:headEnd/>
            <a:tailEnd/>
          </a:ln>
        </p:spPr>
      </p:pic>
      <p:pic>
        <p:nvPicPr>
          <p:cNvPr id="179204" name="Picture 4"/>
          <p:cNvPicPr>
            <a:picLocks noChangeAspect="1" noChangeArrowheads="1"/>
          </p:cNvPicPr>
          <p:nvPr/>
        </p:nvPicPr>
        <p:blipFill>
          <a:blip r:embed="rId4" cstate="print"/>
          <a:srcRect/>
          <a:stretch>
            <a:fillRect/>
          </a:stretch>
        </p:blipFill>
        <p:spPr bwMode="auto">
          <a:xfrm>
            <a:off x="1981200" y="609600"/>
            <a:ext cx="6581775" cy="571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9202"/>
                                        </p:tgtEl>
                                        <p:attrNameLst>
                                          <p:attrName>style.visibility</p:attrName>
                                        </p:attrNameLst>
                                      </p:cBhvr>
                                      <p:to>
                                        <p:strVal val="visible"/>
                                      </p:to>
                                    </p:set>
                                    <p:animEffect transition="in" filter="dissolve">
                                      <p:cBhvr>
                                        <p:cTn id="7" dur="1000"/>
                                        <p:tgtEl>
                                          <p:spTgt spid="1792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12" fill="hold" nodeType="clickEffect">
                                  <p:stCondLst>
                                    <p:cond delay="0"/>
                                  </p:stCondLst>
                                  <p:childTnLst>
                                    <p:anim calcmode="lin" valueType="num">
                                      <p:cBhvr additive="base">
                                        <p:cTn id="11" dur="500"/>
                                        <p:tgtEl>
                                          <p:spTgt spid="179202"/>
                                        </p:tgtEl>
                                        <p:attrNameLst>
                                          <p:attrName>ppt_x</p:attrName>
                                        </p:attrNameLst>
                                      </p:cBhvr>
                                      <p:tavLst>
                                        <p:tav tm="0">
                                          <p:val>
                                            <p:strVal val="ppt_x"/>
                                          </p:val>
                                        </p:tav>
                                        <p:tav tm="100000">
                                          <p:val>
                                            <p:strVal val="0-ppt_w/2"/>
                                          </p:val>
                                        </p:tav>
                                      </p:tavLst>
                                    </p:anim>
                                    <p:anim calcmode="lin" valueType="num">
                                      <p:cBhvr additive="base">
                                        <p:cTn id="12" dur="500"/>
                                        <p:tgtEl>
                                          <p:spTgt spid="179202"/>
                                        </p:tgtEl>
                                        <p:attrNameLst>
                                          <p:attrName>ppt_y</p:attrName>
                                        </p:attrNameLst>
                                      </p:cBhvr>
                                      <p:tavLst>
                                        <p:tav tm="0">
                                          <p:val>
                                            <p:strVal val="ppt_y"/>
                                          </p:val>
                                        </p:tav>
                                        <p:tav tm="100000">
                                          <p:val>
                                            <p:strVal val="1+ppt_h/2"/>
                                          </p:val>
                                        </p:tav>
                                      </p:tavLst>
                                    </p:anim>
                                    <p:set>
                                      <p:cBhvr>
                                        <p:cTn id="13" dur="1" fill="hold">
                                          <p:stCondLst>
                                            <p:cond delay="499"/>
                                          </p:stCondLst>
                                        </p:cTn>
                                        <p:tgtEl>
                                          <p:spTgt spid="17920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79203"/>
                                        </p:tgtEl>
                                        <p:attrNameLst>
                                          <p:attrName>style.visibility</p:attrName>
                                        </p:attrNameLst>
                                      </p:cBhvr>
                                      <p:to>
                                        <p:strVal val="visible"/>
                                      </p:to>
                                    </p:set>
                                    <p:animEffect transition="in" filter="dissolve">
                                      <p:cBhvr>
                                        <p:cTn id="18" dur="1000"/>
                                        <p:tgtEl>
                                          <p:spTgt spid="17920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6" fill="hold" nodeType="clickEffect">
                                  <p:stCondLst>
                                    <p:cond delay="0"/>
                                  </p:stCondLst>
                                  <p:childTnLst>
                                    <p:anim calcmode="lin" valueType="num">
                                      <p:cBhvr additive="base">
                                        <p:cTn id="22" dur="500"/>
                                        <p:tgtEl>
                                          <p:spTgt spid="179203"/>
                                        </p:tgtEl>
                                        <p:attrNameLst>
                                          <p:attrName>ppt_x</p:attrName>
                                        </p:attrNameLst>
                                      </p:cBhvr>
                                      <p:tavLst>
                                        <p:tav tm="0">
                                          <p:val>
                                            <p:strVal val="ppt_x"/>
                                          </p:val>
                                        </p:tav>
                                        <p:tav tm="100000">
                                          <p:val>
                                            <p:strVal val="1+ppt_w/2"/>
                                          </p:val>
                                        </p:tav>
                                      </p:tavLst>
                                    </p:anim>
                                    <p:anim calcmode="lin" valueType="num">
                                      <p:cBhvr additive="base">
                                        <p:cTn id="23" dur="500"/>
                                        <p:tgtEl>
                                          <p:spTgt spid="179203"/>
                                        </p:tgtEl>
                                        <p:attrNameLst>
                                          <p:attrName>ppt_y</p:attrName>
                                        </p:attrNameLst>
                                      </p:cBhvr>
                                      <p:tavLst>
                                        <p:tav tm="0">
                                          <p:val>
                                            <p:strVal val="ppt_y"/>
                                          </p:val>
                                        </p:tav>
                                        <p:tav tm="100000">
                                          <p:val>
                                            <p:strVal val="1+ppt_h/2"/>
                                          </p:val>
                                        </p:tav>
                                      </p:tavLst>
                                    </p:anim>
                                    <p:set>
                                      <p:cBhvr>
                                        <p:cTn id="24" dur="1" fill="hold">
                                          <p:stCondLst>
                                            <p:cond delay="499"/>
                                          </p:stCondLst>
                                        </p:cTn>
                                        <p:tgtEl>
                                          <p:spTgt spid="17920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79204"/>
                                        </p:tgtEl>
                                        <p:attrNameLst>
                                          <p:attrName>style.visibility</p:attrName>
                                        </p:attrNameLst>
                                      </p:cBhvr>
                                      <p:to>
                                        <p:strVal val="visible"/>
                                      </p:to>
                                    </p:set>
                                    <p:animEffect transition="in" filter="dissolve">
                                      <p:cBhvr>
                                        <p:cTn id="29" dur="1000"/>
                                        <p:tgtEl>
                                          <p:spTgt spid="179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2133600" y="914400"/>
            <a:ext cx="6150077" cy="4766310"/>
          </a:xfrm>
          <a:prstGeom prst="rect">
            <a:avLst/>
          </a:prstGeom>
          <a:noFill/>
          <a:ln w="9525">
            <a:noFill/>
            <a:miter lim="800000"/>
            <a:headEnd/>
            <a:tailEnd/>
          </a:ln>
        </p:spPr>
      </p:pic>
      <p:pic>
        <p:nvPicPr>
          <p:cNvPr id="25604" name="Picture 4"/>
          <p:cNvPicPr>
            <a:picLocks noChangeAspect="1" noChangeArrowheads="1"/>
          </p:cNvPicPr>
          <p:nvPr/>
        </p:nvPicPr>
        <p:blipFill>
          <a:blip r:embed="rId3" cstate="print"/>
          <a:srcRect/>
          <a:stretch>
            <a:fillRect/>
          </a:stretch>
        </p:blipFill>
        <p:spPr bwMode="auto">
          <a:xfrm>
            <a:off x="1905000" y="152400"/>
            <a:ext cx="6885561" cy="6472427"/>
          </a:xfrm>
          <a:prstGeom prst="rect">
            <a:avLst/>
          </a:prstGeom>
          <a:noFill/>
          <a:ln w="9525">
            <a:noFill/>
            <a:miter lim="800000"/>
            <a:headEnd/>
            <a:tailEnd/>
          </a:ln>
        </p:spPr>
      </p:pic>
      <p:pic>
        <p:nvPicPr>
          <p:cNvPr id="25605" name="Picture 5"/>
          <p:cNvPicPr>
            <a:picLocks noChangeAspect="1" noChangeArrowheads="1"/>
          </p:cNvPicPr>
          <p:nvPr/>
        </p:nvPicPr>
        <p:blipFill>
          <a:blip r:embed="rId4" cstate="print"/>
          <a:srcRect/>
          <a:stretch>
            <a:fillRect/>
          </a:stretch>
        </p:blipFill>
        <p:spPr bwMode="auto">
          <a:xfrm>
            <a:off x="2009775" y="1295400"/>
            <a:ext cx="6448425" cy="4286250"/>
          </a:xfrm>
          <a:prstGeom prst="rect">
            <a:avLst/>
          </a:prstGeom>
          <a:noFill/>
          <a:ln w="9525">
            <a:noFill/>
            <a:miter lim="800000"/>
            <a:headEnd/>
            <a:tailEnd/>
          </a:ln>
        </p:spPr>
      </p:pic>
      <p:pic>
        <p:nvPicPr>
          <p:cNvPr id="25606" name="Picture 6"/>
          <p:cNvPicPr>
            <a:picLocks noChangeAspect="1" noChangeArrowheads="1"/>
          </p:cNvPicPr>
          <p:nvPr/>
        </p:nvPicPr>
        <p:blipFill>
          <a:blip r:embed="rId5" cstate="print"/>
          <a:srcRect/>
          <a:stretch>
            <a:fillRect/>
          </a:stretch>
        </p:blipFill>
        <p:spPr bwMode="auto">
          <a:xfrm>
            <a:off x="1600200" y="914400"/>
            <a:ext cx="7086600" cy="472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606"/>
                                        </p:tgtEl>
                                        <p:attrNameLst>
                                          <p:attrName>style.visibility</p:attrName>
                                        </p:attrNameLst>
                                      </p:cBhvr>
                                      <p:to>
                                        <p:strVal val="visible"/>
                                      </p:to>
                                    </p:set>
                                    <p:animEffect transition="in" filter="dissolve">
                                      <p:cBhvr>
                                        <p:cTn id="7" dur="500"/>
                                        <p:tgtEl>
                                          <p:spTgt spid="2560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25606"/>
                                        </p:tgtEl>
                                      </p:cBhvr>
                                    </p:animEffect>
                                    <p:set>
                                      <p:cBhvr>
                                        <p:cTn id="12" dur="1" fill="hold">
                                          <p:stCondLst>
                                            <p:cond delay="499"/>
                                          </p:stCondLst>
                                        </p:cTn>
                                        <p:tgtEl>
                                          <p:spTgt spid="2560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dissolve">
                                      <p:cBhvr>
                                        <p:cTn id="17" dur="5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25602"/>
                                        </p:tgtEl>
                                      </p:cBhvr>
                                    </p:animEffect>
                                    <p:set>
                                      <p:cBhvr>
                                        <p:cTn id="22" dur="1" fill="hold">
                                          <p:stCondLst>
                                            <p:cond delay="499"/>
                                          </p:stCondLst>
                                        </p:cTn>
                                        <p:tgtEl>
                                          <p:spTgt spid="2560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5604"/>
                                        </p:tgtEl>
                                        <p:attrNameLst>
                                          <p:attrName>style.visibility</p:attrName>
                                        </p:attrNameLst>
                                      </p:cBhvr>
                                      <p:to>
                                        <p:strVal val="visible"/>
                                      </p:to>
                                    </p:set>
                                    <p:animEffect transition="in" filter="dissolve">
                                      <p:cBhvr>
                                        <p:cTn id="27" dur="500"/>
                                        <p:tgtEl>
                                          <p:spTgt spid="2560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25604"/>
                                        </p:tgtEl>
                                      </p:cBhvr>
                                    </p:animEffect>
                                    <p:set>
                                      <p:cBhvr>
                                        <p:cTn id="32" dur="1" fill="hold">
                                          <p:stCondLst>
                                            <p:cond delay="499"/>
                                          </p:stCondLst>
                                        </p:cTn>
                                        <p:tgtEl>
                                          <p:spTgt spid="2560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5605"/>
                                        </p:tgtEl>
                                        <p:attrNameLst>
                                          <p:attrName>style.visibility</p:attrName>
                                        </p:attrNameLst>
                                      </p:cBhvr>
                                      <p:to>
                                        <p:strVal val="visible"/>
                                      </p:to>
                                    </p:set>
                                    <p:animEffect transition="in" filter="dissolve">
                                      <p:cBhvr>
                                        <p:cTn id="37"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620000" cy="762000"/>
          </a:xfrm>
        </p:spPr>
        <p:txBody>
          <a:bodyPr/>
          <a:lstStyle/>
          <a:p>
            <a:r>
              <a:rPr lang="en-US" b="1" dirty="0" smtClean="0">
                <a:solidFill>
                  <a:srgbClr val="FF0000"/>
                </a:solidFill>
                <a:effectLst/>
                <a:latin typeface="Comic Sans MS" pitchFamily="66" charset="0"/>
              </a:rPr>
              <a:t>Working Class</a:t>
            </a:r>
            <a:endParaRPr lang="en-US" b="1" dirty="0">
              <a:solidFill>
                <a:srgbClr val="FF0000"/>
              </a:solidFill>
              <a:effectLst/>
              <a:latin typeface="Comic Sans MS" pitchFamily="66" charset="0"/>
            </a:endParaRPr>
          </a:p>
        </p:txBody>
      </p:sp>
      <p:sp>
        <p:nvSpPr>
          <p:cNvPr id="3" name="Content Placeholder 2"/>
          <p:cNvSpPr>
            <a:spLocks noGrp="1"/>
          </p:cNvSpPr>
          <p:nvPr>
            <p:ph idx="1"/>
          </p:nvPr>
        </p:nvSpPr>
        <p:spPr>
          <a:xfrm>
            <a:off x="1371600" y="579437"/>
            <a:ext cx="7772400" cy="5287963"/>
          </a:xfrm>
        </p:spPr>
        <p:txBody>
          <a:bodyPr/>
          <a:lstStyle/>
          <a:p>
            <a:r>
              <a:rPr lang="en-US" b="1" dirty="0" smtClean="0">
                <a:solidFill>
                  <a:srgbClr val="003399"/>
                </a:solidFill>
              </a:rPr>
              <a:t>Unions had made some gains in early 1800s</a:t>
            </a:r>
          </a:p>
          <a:p>
            <a:pPr lvl="1"/>
            <a:r>
              <a:rPr lang="en-US" b="1" dirty="0" smtClean="0">
                <a:solidFill>
                  <a:srgbClr val="003399"/>
                </a:solidFill>
              </a:rPr>
              <a:t>Better conditions</a:t>
            </a:r>
          </a:p>
          <a:p>
            <a:pPr lvl="1"/>
            <a:r>
              <a:rPr lang="en-US" b="1" dirty="0" smtClean="0">
                <a:solidFill>
                  <a:srgbClr val="003399"/>
                </a:solidFill>
              </a:rPr>
              <a:t>Hours</a:t>
            </a:r>
          </a:p>
          <a:p>
            <a:pPr lvl="1"/>
            <a:r>
              <a:rPr lang="en-US" b="1" dirty="0" smtClean="0">
                <a:solidFill>
                  <a:srgbClr val="003399"/>
                </a:solidFill>
              </a:rPr>
              <a:t>Safety</a:t>
            </a:r>
          </a:p>
          <a:p>
            <a:r>
              <a:rPr lang="en-US" b="1" dirty="0" smtClean="0">
                <a:solidFill>
                  <a:srgbClr val="003399"/>
                </a:solidFill>
              </a:rPr>
              <a:t>Strikes were only real way of getting employer/owner attention.  Often violent!</a:t>
            </a:r>
          </a:p>
          <a:p>
            <a:r>
              <a:rPr lang="en-US" b="1" dirty="0" smtClean="0">
                <a:solidFill>
                  <a:srgbClr val="003399"/>
                </a:solidFill>
              </a:rPr>
              <a:t>Creation of Mutual Aid Societies - Paid weekly into fund that provided for members who could not work…</a:t>
            </a:r>
          </a:p>
          <a:p>
            <a:pPr lvl="1"/>
            <a:r>
              <a:rPr lang="en-US" b="1" dirty="0" smtClean="0">
                <a:solidFill>
                  <a:srgbClr val="003399"/>
                </a:solidFill>
              </a:rPr>
              <a:t>Sick, Injured.</a:t>
            </a:r>
            <a:endParaRPr lang="en-US" b="1" dirty="0">
              <a:solidFill>
                <a:srgbClr val="00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391400" cy="914400"/>
          </a:xfrm>
        </p:spPr>
        <p:txBody>
          <a:bodyPr/>
          <a:lstStyle/>
          <a:p>
            <a:r>
              <a:rPr lang="en-US" b="1" dirty="0" smtClean="0">
                <a:solidFill>
                  <a:srgbClr val="FF0000"/>
                </a:solidFill>
              </a:rPr>
              <a:t>New Middle Class</a:t>
            </a:r>
            <a:endParaRPr lang="en-US" b="1" dirty="0">
              <a:solidFill>
                <a:srgbClr val="FF0000"/>
              </a:solidFill>
            </a:endParaRPr>
          </a:p>
        </p:txBody>
      </p:sp>
      <p:sp>
        <p:nvSpPr>
          <p:cNvPr id="3" name="Content Placeholder 2"/>
          <p:cNvSpPr>
            <a:spLocks noGrp="1"/>
          </p:cNvSpPr>
          <p:nvPr>
            <p:ph idx="1"/>
          </p:nvPr>
        </p:nvSpPr>
        <p:spPr>
          <a:xfrm>
            <a:off x="1371600" y="685800"/>
            <a:ext cx="7543800" cy="5486400"/>
          </a:xfrm>
        </p:spPr>
        <p:txBody>
          <a:bodyPr/>
          <a:lstStyle/>
          <a:p>
            <a:r>
              <a:rPr lang="en-US" sz="2800" b="1" dirty="0" smtClean="0">
                <a:solidFill>
                  <a:srgbClr val="003399"/>
                </a:solidFill>
                <a:latin typeface="Comic Sans MS" pitchFamily="66" charset="0"/>
              </a:rPr>
              <a:t>With the industrial movement in full swing there was a new group of consumers!  MIDDLE CLASS</a:t>
            </a:r>
          </a:p>
          <a:p>
            <a:r>
              <a:rPr lang="en-US" sz="2800" b="1" dirty="0" smtClean="0">
                <a:solidFill>
                  <a:srgbClr val="003399"/>
                </a:solidFill>
                <a:latin typeface="Comic Sans MS" pitchFamily="66" charset="0"/>
              </a:rPr>
              <a:t>New industries and corporate structure brought new white collar jobs </a:t>
            </a:r>
          </a:p>
          <a:p>
            <a:pPr lvl="1"/>
            <a:r>
              <a:rPr lang="en-US" b="1" dirty="0" smtClean="0">
                <a:solidFill>
                  <a:srgbClr val="003399"/>
                </a:solidFill>
                <a:latin typeface="Comic Sans MS" pitchFamily="66" charset="0"/>
              </a:rPr>
              <a:t>Book keeping, accounting, sales execs, middle management</a:t>
            </a:r>
          </a:p>
          <a:p>
            <a:r>
              <a:rPr lang="en-US" sz="2800" b="1" dirty="0" smtClean="0">
                <a:solidFill>
                  <a:srgbClr val="003399"/>
                </a:solidFill>
                <a:latin typeface="Comic Sans MS" pitchFamily="66" charset="0"/>
              </a:rPr>
              <a:t>This group no longer supported change. Went from _______ to ___________.</a:t>
            </a:r>
          </a:p>
          <a:p>
            <a:r>
              <a:rPr lang="en-US" sz="2800" b="1" dirty="0" smtClean="0">
                <a:solidFill>
                  <a:srgbClr val="003399"/>
                </a:solidFill>
                <a:latin typeface="Comic Sans MS" pitchFamily="66" charset="0"/>
              </a:rPr>
              <a:t>Now the new consumers of whatever was produced.</a:t>
            </a:r>
          </a:p>
          <a:p>
            <a:r>
              <a:rPr lang="en-US" sz="2800" b="1" dirty="0" smtClean="0">
                <a:solidFill>
                  <a:srgbClr val="003399"/>
                </a:solidFill>
                <a:latin typeface="Comic Sans MS" pitchFamily="66" charset="0"/>
              </a:rPr>
              <a:t>Cult of Domesticity Women stayed home again (became a status symbol)</a:t>
            </a:r>
          </a:p>
          <a:p>
            <a:endParaRPr lang="en-US" dirty="0">
              <a:latin typeface="Comic Sans MS" pitchFamily="66" charset="0"/>
            </a:endParaRPr>
          </a:p>
        </p:txBody>
      </p:sp>
      <p:sp>
        <p:nvSpPr>
          <p:cNvPr id="4" name="TextBox 3"/>
          <p:cNvSpPr txBox="1"/>
          <p:nvPr/>
        </p:nvSpPr>
        <p:spPr>
          <a:xfrm>
            <a:off x="3962400" y="4342694"/>
            <a:ext cx="1524000" cy="523220"/>
          </a:xfrm>
          <a:prstGeom prst="rect">
            <a:avLst/>
          </a:prstGeom>
          <a:noFill/>
        </p:spPr>
        <p:txBody>
          <a:bodyPr wrap="square" rtlCol="0">
            <a:spAutoFit/>
          </a:bodyPr>
          <a:lstStyle/>
          <a:p>
            <a:r>
              <a:rPr lang="en-US" sz="2800" b="1" dirty="0" smtClean="0">
                <a:solidFill>
                  <a:srgbClr val="003399"/>
                </a:solidFill>
                <a:latin typeface="Comic Sans MS" pitchFamily="66" charset="0"/>
              </a:rPr>
              <a:t>liberal</a:t>
            </a:r>
            <a:endParaRPr lang="en-US" sz="2800" b="1" dirty="0">
              <a:solidFill>
                <a:srgbClr val="003399"/>
              </a:solidFill>
              <a:latin typeface="Comic Sans MS" pitchFamily="66" charset="0"/>
            </a:endParaRPr>
          </a:p>
        </p:txBody>
      </p:sp>
      <p:sp>
        <p:nvSpPr>
          <p:cNvPr id="5" name="TextBox 4"/>
          <p:cNvSpPr txBox="1"/>
          <p:nvPr/>
        </p:nvSpPr>
        <p:spPr>
          <a:xfrm>
            <a:off x="6172200" y="4342694"/>
            <a:ext cx="2362200" cy="523220"/>
          </a:xfrm>
          <a:prstGeom prst="rect">
            <a:avLst/>
          </a:prstGeom>
          <a:noFill/>
        </p:spPr>
        <p:txBody>
          <a:bodyPr wrap="square" rtlCol="0">
            <a:spAutoFit/>
          </a:bodyPr>
          <a:lstStyle/>
          <a:p>
            <a:r>
              <a:rPr lang="en-US" sz="2800" b="1" dirty="0" smtClean="0">
                <a:solidFill>
                  <a:srgbClr val="003399"/>
                </a:solidFill>
                <a:latin typeface="Comic Sans MS" pitchFamily="66" charset="0"/>
              </a:rPr>
              <a:t>conservative</a:t>
            </a:r>
            <a:endParaRPr lang="en-US" sz="2800" b="1" dirty="0">
              <a:solidFill>
                <a:srgbClr val="003399"/>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barn(inHorizont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6"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barn(inHorizontal)">
                                      <p:cBhvr>
                                        <p:cTn id="4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socialist-cover-72"/>
          <p:cNvPicPr>
            <a:picLocks noChangeAspect="1" noChangeArrowheads="1"/>
          </p:cNvPicPr>
          <p:nvPr/>
        </p:nvPicPr>
        <p:blipFill>
          <a:blip r:embed="rId2" cstate="print"/>
          <a:srcRect/>
          <a:stretch>
            <a:fillRect/>
          </a:stretch>
        </p:blipFill>
        <p:spPr bwMode="auto">
          <a:xfrm>
            <a:off x="3276600" y="1219200"/>
            <a:ext cx="3692997" cy="45386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2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dirty="0" smtClean="0">
                <a:effectLst/>
                <a:latin typeface="Comic Sans MS" pitchFamily="66" charset="0"/>
              </a:rPr>
              <a:t>Women’s Movement</a:t>
            </a:r>
          </a:p>
        </p:txBody>
      </p:sp>
      <p:sp>
        <p:nvSpPr>
          <p:cNvPr id="175107" name="Rectangle 3"/>
          <p:cNvSpPr>
            <a:spLocks noGrp="1" noChangeArrowheads="1"/>
          </p:cNvSpPr>
          <p:nvPr>
            <p:ph type="body" idx="1"/>
          </p:nvPr>
        </p:nvSpPr>
        <p:spPr bwMode="auto">
          <a:xfrm>
            <a:off x="1447800" y="1600200"/>
            <a:ext cx="7696200" cy="4525963"/>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defRPr/>
            </a:pPr>
            <a:r>
              <a:rPr lang="en-US" b="1" dirty="0" smtClean="0">
                <a:effectLst/>
                <a:latin typeface="Comic Sans MS" pitchFamily="66" charset="0"/>
              </a:rPr>
              <a:t>New Liberalism meant changes in thought about people</a:t>
            </a:r>
          </a:p>
          <a:p>
            <a:pPr eaLnBrk="1" hangingPunct="1">
              <a:lnSpc>
                <a:spcPct val="90000"/>
              </a:lnSpc>
              <a:defRPr/>
            </a:pPr>
            <a:r>
              <a:rPr lang="en-US" b="1" dirty="0" smtClean="0">
                <a:effectLst/>
                <a:latin typeface="Comic Sans MS" pitchFamily="66" charset="0"/>
              </a:rPr>
              <a:t>1800s saw the beginning of the “rights” movements</a:t>
            </a:r>
            <a:r>
              <a:rPr lang="en-US" b="1" dirty="0">
                <a:effectLst/>
                <a:latin typeface="Comic Sans MS" pitchFamily="66" charset="0"/>
              </a:rPr>
              <a:t>:</a:t>
            </a:r>
            <a:endParaRPr lang="en-US" b="1" dirty="0" smtClean="0">
              <a:effectLst/>
              <a:latin typeface="Comic Sans MS" pitchFamily="66" charset="0"/>
            </a:endParaRPr>
          </a:p>
          <a:p>
            <a:pPr lvl="1" eaLnBrk="1" hangingPunct="1">
              <a:lnSpc>
                <a:spcPct val="90000"/>
              </a:lnSpc>
              <a:defRPr/>
            </a:pPr>
            <a:r>
              <a:rPr lang="en-US" b="1" dirty="0" smtClean="0">
                <a:effectLst/>
                <a:latin typeface="Comic Sans MS" pitchFamily="66" charset="0"/>
              </a:rPr>
              <a:t>Anti slavery – in Britain and colonies, later around the globe </a:t>
            </a:r>
          </a:p>
          <a:p>
            <a:pPr lvl="1" eaLnBrk="1" hangingPunct="1">
              <a:lnSpc>
                <a:spcPct val="90000"/>
              </a:lnSpc>
              <a:defRPr/>
            </a:pPr>
            <a:r>
              <a:rPr lang="en-US" b="1" dirty="0" smtClean="0">
                <a:effectLst/>
                <a:latin typeface="Comic Sans MS" pitchFamily="66" charset="0"/>
              </a:rPr>
              <a:t>Children – factory and mines acts</a:t>
            </a:r>
          </a:p>
          <a:p>
            <a:pPr lvl="1" eaLnBrk="1" hangingPunct="1">
              <a:lnSpc>
                <a:spcPct val="90000"/>
              </a:lnSpc>
              <a:defRPr/>
            </a:pPr>
            <a:r>
              <a:rPr lang="en-US" b="1" dirty="0" err="1" smtClean="0">
                <a:effectLst/>
                <a:latin typeface="Comic Sans MS" pitchFamily="66" charset="0"/>
              </a:rPr>
              <a:t>Labour</a:t>
            </a:r>
            <a:r>
              <a:rPr lang="en-US" b="1" dirty="0" smtClean="0">
                <a:effectLst/>
                <a:latin typeface="Comic Sans MS" pitchFamily="66" charset="0"/>
              </a:rPr>
              <a:t> – limited hours, increased pay, better conditions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5106"/>
                                        </p:tgtEl>
                                        <p:attrNameLst>
                                          <p:attrName>style.visibility</p:attrName>
                                        </p:attrNameLst>
                                      </p:cBhvr>
                                      <p:to>
                                        <p:strVal val="visible"/>
                                      </p:to>
                                    </p:set>
                                    <p:animEffect transition="in" filter="box(in)">
                                      <p:cBhvr>
                                        <p:cTn id="7" dur="500"/>
                                        <p:tgtEl>
                                          <p:spTgt spid="17510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75107">
                                            <p:bg/>
                                          </p:spTgt>
                                        </p:tgtEl>
                                        <p:attrNameLst>
                                          <p:attrName>style.visibility</p:attrName>
                                        </p:attrNameLst>
                                      </p:cBhvr>
                                      <p:to>
                                        <p:strVal val="visible"/>
                                      </p:to>
                                    </p:set>
                                    <p:animEffect transition="in" filter="wedge">
                                      <p:cBhvr>
                                        <p:cTn id="12" dur="2000"/>
                                        <p:tgtEl>
                                          <p:spTgt spid="175107">
                                            <p:bg/>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75107">
                                            <p:txEl>
                                              <p:pRg st="0" end="0"/>
                                            </p:txEl>
                                          </p:spTgt>
                                        </p:tgtEl>
                                        <p:attrNameLst>
                                          <p:attrName>style.visibility</p:attrName>
                                        </p:attrNameLst>
                                      </p:cBhvr>
                                      <p:to>
                                        <p:strVal val="visible"/>
                                      </p:to>
                                    </p:set>
                                    <p:animEffect transition="in" filter="wedge">
                                      <p:cBhvr>
                                        <p:cTn id="17" dur="2000"/>
                                        <p:tgtEl>
                                          <p:spTgt spid="17510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75107">
                                            <p:txEl>
                                              <p:pRg st="1" end="1"/>
                                            </p:txEl>
                                          </p:spTgt>
                                        </p:tgtEl>
                                        <p:attrNameLst>
                                          <p:attrName>style.visibility</p:attrName>
                                        </p:attrNameLst>
                                      </p:cBhvr>
                                      <p:to>
                                        <p:strVal val="visible"/>
                                      </p:to>
                                    </p:set>
                                    <p:animEffect transition="in" filter="wedge">
                                      <p:cBhvr>
                                        <p:cTn id="22" dur="2000"/>
                                        <p:tgtEl>
                                          <p:spTgt spid="17510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75107">
                                            <p:txEl>
                                              <p:pRg st="2" end="2"/>
                                            </p:txEl>
                                          </p:spTgt>
                                        </p:tgtEl>
                                        <p:attrNameLst>
                                          <p:attrName>style.visibility</p:attrName>
                                        </p:attrNameLst>
                                      </p:cBhvr>
                                      <p:to>
                                        <p:strVal val="visible"/>
                                      </p:to>
                                    </p:set>
                                    <p:animEffect transition="in" filter="wedge">
                                      <p:cBhvr>
                                        <p:cTn id="27" dur="2000"/>
                                        <p:tgtEl>
                                          <p:spTgt spid="17510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75107">
                                            <p:txEl>
                                              <p:pRg st="3" end="3"/>
                                            </p:txEl>
                                          </p:spTgt>
                                        </p:tgtEl>
                                        <p:attrNameLst>
                                          <p:attrName>style.visibility</p:attrName>
                                        </p:attrNameLst>
                                      </p:cBhvr>
                                      <p:to>
                                        <p:strVal val="visible"/>
                                      </p:to>
                                    </p:set>
                                    <p:animEffect transition="in" filter="wedge">
                                      <p:cBhvr>
                                        <p:cTn id="32" dur="2000"/>
                                        <p:tgtEl>
                                          <p:spTgt spid="17510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75107">
                                            <p:txEl>
                                              <p:pRg st="4" end="4"/>
                                            </p:txEl>
                                          </p:spTgt>
                                        </p:tgtEl>
                                        <p:attrNameLst>
                                          <p:attrName>style.visibility</p:attrName>
                                        </p:attrNameLst>
                                      </p:cBhvr>
                                      <p:to>
                                        <p:strVal val="visible"/>
                                      </p:to>
                                    </p:set>
                                    <p:animEffect transition="in" filter="wedge">
                                      <p:cBhvr>
                                        <p:cTn id="37" dur="2000"/>
                                        <p:tgtEl>
                                          <p:spTgt spid="1751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animBg="1"/>
      <p:bldP spid="175107"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772400" cy="1143000"/>
          </a:xfrm>
        </p:spPr>
        <p:txBody>
          <a:bodyPr/>
          <a:lstStyle/>
          <a:p>
            <a:r>
              <a:rPr lang="en-US" b="1" u="sng" dirty="0" smtClean="0">
                <a:solidFill>
                  <a:srgbClr val="003399"/>
                </a:solidFill>
              </a:rPr>
              <a:t>New Countries Industrialize</a:t>
            </a:r>
            <a:endParaRPr lang="en-US" b="1" u="sng" dirty="0">
              <a:solidFill>
                <a:srgbClr val="003399"/>
              </a:solidFill>
            </a:endParaRPr>
          </a:p>
        </p:txBody>
      </p:sp>
      <p:sp>
        <p:nvSpPr>
          <p:cNvPr id="3" name="Content Placeholder 2"/>
          <p:cNvSpPr>
            <a:spLocks noGrp="1"/>
          </p:cNvSpPr>
          <p:nvPr>
            <p:ph idx="1"/>
          </p:nvPr>
        </p:nvSpPr>
        <p:spPr>
          <a:xfrm>
            <a:off x="1449421" y="1600200"/>
            <a:ext cx="7689715" cy="4525963"/>
          </a:xfrm>
        </p:spPr>
        <p:txBody>
          <a:bodyPr/>
          <a:lstStyle/>
          <a:p>
            <a:r>
              <a:rPr lang="en-US" b="1" dirty="0" smtClean="0">
                <a:solidFill>
                  <a:srgbClr val="003399"/>
                </a:solidFill>
                <a:latin typeface="+mj-lt"/>
              </a:rPr>
              <a:t>Britain had the head start.</a:t>
            </a:r>
          </a:p>
          <a:p>
            <a:pPr lvl="1"/>
            <a:r>
              <a:rPr lang="en-US" b="1" dirty="0" smtClean="0">
                <a:solidFill>
                  <a:srgbClr val="003399"/>
                </a:solidFill>
                <a:latin typeface="+mj-lt"/>
              </a:rPr>
              <a:t>Would not share technology with other countries.  People who tries to leave with information could be executed.</a:t>
            </a:r>
          </a:p>
          <a:p>
            <a:pPr lvl="2"/>
            <a:r>
              <a:rPr lang="en-US" b="1" dirty="0" smtClean="0">
                <a:solidFill>
                  <a:srgbClr val="003399"/>
                </a:solidFill>
                <a:latin typeface="+mj-lt"/>
              </a:rPr>
              <a:t>William </a:t>
            </a:r>
            <a:r>
              <a:rPr lang="en-US" b="1" dirty="0" err="1" smtClean="0">
                <a:solidFill>
                  <a:srgbClr val="003399"/>
                </a:solidFill>
                <a:latin typeface="+mj-lt"/>
              </a:rPr>
              <a:t>Cockerill</a:t>
            </a:r>
            <a:r>
              <a:rPr lang="en-US" b="1" dirty="0" smtClean="0">
                <a:solidFill>
                  <a:srgbClr val="003399"/>
                </a:solidFill>
                <a:latin typeface="+mj-lt"/>
              </a:rPr>
              <a:t>, Samuel Slater</a:t>
            </a:r>
          </a:p>
          <a:p>
            <a:r>
              <a:rPr lang="en-US" b="1" dirty="0" smtClean="0">
                <a:solidFill>
                  <a:srgbClr val="003399"/>
                </a:solidFill>
                <a:latin typeface="+mj-lt"/>
              </a:rPr>
              <a:t>US and Germany with more resources were catching up fast.</a:t>
            </a:r>
          </a:p>
          <a:p>
            <a:pPr lvl="1"/>
            <a:r>
              <a:rPr lang="en-US" b="1" dirty="0" smtClean="0">
                <a:solidFill>
                  <a:srgbClr val="003399"/>
                </a:solidFill>
                <a:latin typeface="+mj-lt"/>
              </a:rPr>
              <a:t>Had the British example to work from</a:t>
            </a:r>
            <a:endParaRPr lang="en-US" b="1" dirty="0">
              <a:solidFill>
                <a:srgbClr val="003399"/>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17" presetClass="entr" presetSubtype="1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p:cTn id="3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dirty="0" smtClean="0">
                <a:effectLst/>
                <a:latin typeface="Comic Sans MS" pitchFamily="66" charset="0"/>
              </a:rPr>
              <a:t>Women’s Status</a:t>
            </a:r>
          </a:p>
        </p:txBody>
      </p:sp>
      <p:sp>
        <p:nvSpPr>
          <p:cNvPr id="176131" name="Rectangle 3"/>
          <p:cNvSpPr>
            <a:spLocks noGrp="1" noChangeArrowheads="1"/>
          </p:cNvSpPr>
          <p:nvPr>
            <p:ph type="body" idx="1"/>
          </p:nvPr>
        </p:nvSpPr>
        <p:spPr bwMode="auto">
          <a:xfrm>
            <a:off x="1371600" y="990601"/>
            <a:ext cx="7772400" cy="44958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2800" b="1" dirty="0" smtClean="0">
                <a:effectLst/>
                <a:latin typeface="Comic Sans MS" pitchFamily="66" charset="0"/>
              </a:rPr>
              <a:t>They had none!</a:t>
            </a:r>
          </a:p>
          <a:p>
            <a:pPr eaLnBrk="1" hangingPunct="1">
              <a:defRPr/>
            </a:pPr>
            <a:r>
              <a:rPr lang="en-US" sz="2800" b="1" dirty="0" smtClean="0">
                <a:effectLst/>
                <a:latin typeface="Comic Sans MS" pitchFamily="66" charset="0"/>
              </a:rPr>
              <a:t>No legal rights</a:t>
            </a:r>
          </a:p>
          <a:p>
            <a:pPr eaLnBrk="1" hangingPunct="1">
              <a:defRPr/>
            </a:pPr>
            <a:r>
              <a:rPr lang="en-US" sz="2800" b="1" dirty="0" smtClean="0">
                <a:effectLst/>
                <a:latin typeface="Comic Sans MS" pitchFamily="66" charset="0"/>
              </a:rPr>
              <a:t>No vote </a:t>
            </a:r>
          </a:p>
          <a:p>
            <a:pPr lvl="2" eaLnBrk="1" hangingPunct="1">
              <a:defRPr/>
            </a:pPr>
            <a:r>
              <a:rPr lang="en-US" sz="1800" b="1" dirty="0" smtClean="0">
                <a:effectLst/>
                <a:latin typeface="Comic Sans MS" pitchFamily="66" charset="0"/>
              </a:rPr>
              <a:t>(Had to obey laws that they had no say in)</a:t>
            </a:r>
          </a:p>
          <a:p>
            <a:pPr lvl="2" eaLnBrk="1" hangingPunct="1">
              <a:defRPr/>
            </a:pPr>
            <a:r>
              <a:rPr lang="en-US" sz="1800" b="1" dirty="0" smtClean="0">
                <a:effectLst/>
                <a:latin typeface="Comic Sans MS" pitchFamily="66" charset="0"/>
              </a:rPr>
              <a:t>Hypocritical - that was the basis for the Revolution 1776</a:t>
            </a:r>
          </a:p>
          <a:p>
            <a:pPr eaLnBrk="1" hangingPunct="1">
              <a:defRPr/>
            </a:pPr>
            <a:r>
              <a:rPr lang="en-US" sz="2800" b="1" dirty="0" smtClean="0">
                <a:effectLst/>
                <a:latin typeface="Comic Sans MS" pitchFamily="66" charset="0"/>
              </a:rPr>
              <a:t>Few occupational  choices and earned fraction of man’s wage for the same job</a:t>
            </a:r>
          </a:p>
          <a:p>
            <a:pPr lvl="1" eaLnBrk="1" hangingPunct="1">
              <a:defRPr/>
            </a:pPr>
            <a:r>
              <a:rPr lang="en-US" sz="2400" b="1" dirty="0" smtClean="0">
                <a:effectLst/>
                <a:latin typeface="Comic Sans MS" pitchFamily="66" charset="0"/>
              </a:rPr>
              <a:t>Pay belonged to the husband / father.</a:t>
            </a:r>
          </a:p>
          <a:p>
            <a:pPr eaLnBrk="1" hangingPunct="1">
              <a:defRPr/>
            </a:pPr>
            <a:r>
              <a:rPr lang="en-US" sz="2800" b="1" dirty="0" smtClean="0">
                <a:effectLst/>
                <a:latin typeface="Comic Sans MS" pitchFamily="66" charset="0"/>
              </a:rPr>
              <a:t>Few educational opportunities. Could not go to University.</a:t>
            </a:r>
          </a:p>
          <a:p>
            <a:pPr lvl="1" eaLnBrk="1" hangingPunct="1">
              <a:defRPr/>
            </a:pPr>
            <a:r>
              <a:rPr lang="en-US" sz="2400" b="1" dirty="0" smtClean="0">
                <a:effectLst/>
                <a:latin typeface="Comic Sans MS" pitchFamily="66" charset="0"/>
              </a:rPr>
              <a:t>What did this mean for women?</a:t>
            </a:r>
          </a:p>
          <a:p>
            <a:pPr eaLnBrk="1" hangingPunct="1">
              <a:buNone/>
              <a:defRPr/>
            </a:pPr>
            <a:r>
              <a:rPr lang="en-US" sz="2800" b="1" dirty="0" smtClean="0">
                <a:effectLst/>
                <a:latin typeface="Comic Sans MS" pitchFamily="66" charset="0"/>
              </a:rPr>
              <a:t>	</a:t>
            </a:r>
          </a:p>
          <a:p>
            <a:pPr lvl="2" eaLnBrk="1" hangingPunct="1">
              <a:defRPr/>
            </a:pPr>
            <a:endParaRPr lang="en-US" sz="2800" b="1" dirty="0" smtClean="0">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fade">
                                      <p:cBhvr>
                                        <p:cTn id="7" dur="2000"/>
                                        <p:tgtEl>
                                          <p:spTgt spid="1761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6131">
                                            <p:bg/>
                                          </p:spTgt>
                                        </p:tgtEl>
                                        <p:attrNameLst>
                                          <p:attrName>style.visibility</p:attrName>
                                        </p:attrNameLst>
                                      </p:cBhvr>
                                      <p:to>
                                        <p:strVal val="visible"/>
                                      </p:to>
                                    </p:set>
                                    <p:animEffect transition="in" filter="randombar(horizontal)">
                                      <p:cBhvr>
                                        <p:cTn id="12" dur="500"/>
                                        <p:tgtEl>
                                          <p:spTgt spid="176131">
                                            <p:bg/>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6131">
                                            <p:txEl>
                                              <p:pRg st="0" end="0"/>
                                            </p:txEl>
                                          </p:spTgt>
                                        </p:tgtEl>
                                        <p:attrNameLst>
                                          <p:attrName>style.visibility</p:attrName>
                                        </p:attrNameLst>
                                      </p:cBhvr>
                                      <p:to>
                                        <p:strVal val="visible"/>
                                      </p:to>
                                    </p:set>
                                    <p:animEffect transition="in" filter="randombar(horizontal)">
                                      <p:cBhvr>
                                        <p:cTn id="17" dur="500"/>
                                        <p:tgtEl>
                                          <p:spTgt spid="17613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6131">
                                            <p:txEl>
                                              <p:pRg st="1" end="1"/>
                                            </p:txEl>
                                          </p:spTgt>
                                        </p:tgtEl>
                                        <p:attrNameLst>
                                          <p:attrName>style.visibility</p:attrName>
                                        </p:attrNameLst>
                                      </p:cBhvr>
                                      <p:to>
                                        <p:strVal val="visible"/>
                                      </p:to>
                                    </p:set>
                                    <p:animEffect transition="in" filter="randombar(horizontal)">
                                      <p:cBhvr>
                                        <p:cTn id="22" dur="500"/>
                                        <p:tgtEl>
                                          <p:spTgt spid="17613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6131">
                                            <p:txEl>
                                              <p:pRg st="2" end="2"/>
                                            </p:txEl>
                                          </p:spTgt>
                                        </p:tgtEl>
                                        <p:attrNameLst>
                                          <p:attrName>style.visibility</p:attrName>
                                        </p:attrNameLst>
                                      </p:cBhvr>
                                      <p:to>
                                        <p:strVal val="visible"/>
                                      </p:to>
                                    </p:set>
                                    <p:animEffect transition="in" filter="randombar(horizontal)">
                                      <p:cBhvr>
                                        <p:cTn id="27" dur="500"/>
                                        <p:tgtEl>
                                          <p:spTgt spid="176131">
                                            <p:txEl>
                                              <p:pRg st="2" end="2"/>
                                            </p:txEl>
                                          </p:spTgt>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176131">
                                            <p:txEl>
                                              <p:pRg st="3" end="3"/>
                                            </p:txEl>
                                          </p:spTgt>
                                        </p:tgtEl>
                                        <p:attrNameLst>
                                          <p:attrName>style.visibility</p:attrName>
                                        </p:attrNameLst>
                                      </p:cBhvr>
                                      <p:to>
                                        <p:strVal val="visible"/>
                                      </p:to>
                                    </p:set>
                                    <p:animEffect transition="in" filter="randombar(horizontal)">
                                      <p:cBhvr>
                                        <p:cTn id="31" dur="500"/>
                                        <p:tgtEl>
                                          <p:spTgt spid="176131">
                                            <p:txEl>
                                              <p:pRg st="3" end="3"/>
                                            </p:txEl>
                                          </p:spTgt>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176131">
                                            <p:txEl>
                                              <p:pRg st="4" end="4"/>
                                            </p:txEl>
                                          </p:spTgt>
                                        </p:tgtEl>
                                        <p:attrNameLst>
                                          <p:attrName>style.visibility</p:attrName>
                                        </p:attrNameLst>
                                      </p:cBhvr>
                                      <p:to>
                                        <p:strVal val="visible"/>
                                      </p:to>
                                    </p:set>
                                    <p:animEffect transition="in" filter="randombar(horizontal)">
                                      <p:cBhvr>
                                        <p:cTn id="35" dur="500"/>
                                        <p:tgtEl>
                                          <p:spTgt spid="17613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76131">
                                            <p:txEl>
                                              <p:pRg st="5" end="5"/>
                                            </p:txEl>
                                          </p:spTgt>
                                        </p:tgtEl>
                                        <p:attrNameLst>
                                          <p:attrName>style.visibility</p:attrName>
                                        </p:attrNameLst>
                                      </p:cBhvr>
                                      <p:to>
                                        <p:strVal val="visible"/>
                                      </p:to>
                                    </p:set>
                                    <p:animEffect transition="in" filter="randombar(horizontal)">
                                      <p:cBhvr>
                                        <p:cTn id="40" dur="500"/>
                                        <p:tgtEl>
                                          <p:spTgt spid="176131">
                                            <p:txEl>
                                              <p:pRg st="5" end="5"/>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76131">
                                            <p:txEl>
                                              <p:pRg st="6" end="6"/>
                                            </p:txEl>
                                          </p:spTgt>
                                        </p:tgtEl>
                                        <p:attrNameLst>
                                          <p:attrName>style.visibility</p:attrName>
                                        </p:attrNameLst>
                                      </p:cBhvr>
                                      <p:to>
                                        <p:strVal val="visible"/>
                                      </p:to>
                                    </p:set>
                                    <p:animEffect transition="in" filter="randombar(horizontal)">
                                      <p:cBhvr>
                                        <p:cTn id="43" dur="500"/>
                                        <p:tgtEl>
                                          <p:spTgt spid="176131">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76131">
                                            <p:txEl>
                                              <p:pRg st="7" end="7"/>
                                            </p:txEl>
                                          </p:spTgt>
                                        </p:tgtEl>
                                        <p:attrNameLst>
                                          <p:attrName>style.visibility</p:attrName>
                                        </p:attrNameLst>
                                      </p:cBhvr>
                                      <p:to>
                                        <p:strVal val="visible"/>
                                      </p:to>
                                    </p:set>
                                    <p:animEffect transition="in" filter="randombar(horizontal)">
                                      <p:cBhvr>
                                        <p:cTn id="48" dur="500"/>
                                        <p:tgtEl>
                                          <p:spTgt spid="176131">
                                            <p:txEl>
                                              <p:pRg st="7" end="7"/>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76131">
                                            <p:txEl>
                                              <p:pRg st="8" end="8"/>
                                            </p:txEl>
                                          </p:spTgt>
                                        </p:tgtEl>
                                        <p:attrNameLst>
                                          <p:attrName>style.visibility</p:attrName>
                                        </p:attrNameLst>
                                      </p:cBhvr>
                                      <p:to>
                                        <p:strVal val="visible"/>
                                      </p:to>
                                    </p:set>
                                    <p:animEffect transition="in" filter="randombar(horizontal)">
                                      <p:cBhvr>
                                        <p:cTn id="51" dur="500"/>
                                        <p:tgtEl>
                                          <p:spTgt spid="176131">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76131">
                                            <p:txEl>
                                              <p:pRg st="9" end="9"/>
                                            </p:txEl>
                                          </p:spTgt>
                                        </p:tgtEl>
                                        <p:attrNameLst>
                                          <p:attrName>style.visibility</p:attrName>
                                        </p:attrNameLst>
                                      </p:cBhvr>
                                      <p:to>
                                        <p:strVal val="visible"/>
                                      </p:to>
                                    </p:set>
                                    <p:animEffect transition="in" filter="randombar(horizontal)">
                                      <p:cBhvr>
                                        <p:cTn id="56" dur="500"/>
                                        <p:tgtEl>
                                          <p:spTgt spid="17613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animBg="1"/>
      <p:bldP spid="176131"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52400"/>
            <a:ext cx="7848600" cy="6096000"/>
          </a:xfrm>
        </p:spPr>
        <p:txBody>
          <a:bodyPr/>
          <a:lstStyle/>
          <a:p>
            <a:r>
              <a:rPr lang="en-US" sz="2800" b="1" dirty="0">
                <a:effectLst/>
                <a:latin typeface="Comic Sans MS" pitchFamily="66" charset="0"/>
              </a:rPr>
              <a:t>Women’s place was in the home!</a:t>
            </a:r>
          </a:p>
          <a:p>
            <a:pPr>
              <a:buNone/>
            </a:pPr>
            <a:r>
              <a:rPr lang="en-US" sz="2800" b="1" dirty="0">
                <a:effectLst/>
                <a:latin typeface="Comic Sans MS" pitchFamily="66" charset="0"/>
              </a:rPr>
              <a:t>	</a:t>
            </a:r>
            <a:r>
              <a:rPr lang="en-US" sz="2800" b="1" dirty="0">
                <a:solidFill>
                  <a:srgbClr val="FF0000"/>
                </a:solidFill>
                <a:effectLst/>
                <a:latin typeface="Comic Sans MS" pitchFamily="66" charset="0"/>
              </a:rPr>
              <a:t>Known as the Cult of Domesticity</a:t>
            </a:r>
          </a:p>
          <a:p>
            <a:pPr lvl="1"/>
            <a:r>
              <a:rPr lang="en-US" sz="2000" b="1" dirty="0">
                <a:latin typeface="Comic Sans MS" pitchFamily="66" charset="0"/>
              </a:rPr>
              <a:t>: True women were expected to possess the virtues of piety, purity, submissiveness, and domesticity was associated with the idea that women have the moral and temperament that are best expressed in the home – caring for and looking after the house and children</a:t>
            </a:r>
          </a:p>
          <a:p>
            <a:r>
              <a:rPr lang="en-US" sz="2800" b="1" dirty="0">
                <a:latin typeface="Comic Sans MS" pitchFamily="66" charset="0"/>
              </a:rPr>
              <a:t>Identified the home as the "</a:t>
            </a:r>
            <a:r>
              <a:rPr lang="en-US" sz="2800" b="1" dirty="0" smtClean="0">
                <a:latin typeface="Comic Sans MS" pitchFamily="66" charset="0"/>
              </a:rPr>
              <a:t>separate and </a:t>
            </a:r>
            <a:r>
              <a:rPr lang="en-US" sz="2800" b="1" dirty="0">
                <a:latin typeface="Comic Sans MS" pitchFamily="66" charset="0"/>
              </a:rPr>
              <a:t>proper sphere" for women, who were seen as better suited to parenting.</a:t>
            </a:r>
          </a:p>
          <a:p>
            <a:r>
              <a:rPr lang="en-US" sz="2800" b="1" dirty="0">
                <a:latin typeface="Comic Sans MS" pitchFamily="66" charset="0"/>
              </a:rPr>
              <a:t>Although Biblical origin, became part of culture - in women's magazines, religious journals, newspapers, fiction and everywhere in popular culture.</a:t>
            </a:r>
            <a:br>
              <a:rPr lang="en-US" sz="2800" b="1" dirty="0">
                <a:latin typeface="Comic Sans MS" pitchFamily="66" charset="0"/>
              </a:rPr>
            </a:br>
            <a:r>
              <a:rPr lang="en-US" sz="2800" b="1" dirty="0">
                <a:solidFill>
                  <a:srgbClr val="FF0000"/>
                </a:solidFill>
                <a:latin typeface="Comic Sans MS" pitchFamily="66" charset="0"/>
              </a:rPr>
              <a:t>Concept of “Women’s 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3"/>
          <p:cNvSpPr>
            <a:spLocks noGrp="1" noChangeArrowheads="1"/>
          </p:cNvSpPr>
          <p:nvPr>
            <p:ph type="body" idx="1"/>
          </p:nvPr>
        </p:nvSpPr>
        <p:spPr bwMode="auto">
          <a:xfrm>
            <a:off x="1371600" y="0"/>
            <a:ext cx="7772400" cy="6126163"/>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dirty="0" smtClean="0">
                <a:effectLst/>
                <a:latin typeface="Comic Sans MS" pitchFamily="66" charset="0"/>
              </a:rPr>
              <a:t>Employers paid women less!  Why?</a:t>
            </a:r>
          </a:p>
          <a:p>
            <a:pPr lvl="2" eaLnBrk="1" hangingPunct="1">
              <a:defRPr/>
            </a:pPr>
            <a:r>
              <a:rPr lang="en-US" b="1" dirty="0" smtClean="0">
                <a:effectLst/>
                <a:latin typeface="Comic Sans MS" pitchFamily="66" charset="0"/>
              </a:rPr>
              <a:t>Were not wage earners</a:t>
            </a:r>
          </a:p>
          <a:p>
            <a:pPr lvl="2" eaLnBrk="1" hangingPunct="1">
              <a:defRPr/>
            </a:pPr>
            <a:r>
              <a:rPr lang="en-US" b="1" dirty="0" smtClean="0">
                <a:effectLst/>
                <a:latin typeface="Comic Sans MS" pitchFamily="66" charset="0"/>
              </a:rPr>
              <a:t>Unions did not allow women</a:t>
            </a:r>
          </a:p>
          <a:p>
            <a:pPr lvl="2" eaLnBrk="1" hangingPunct="1">
              <a:defRPr/>
            </a:pPr>
            <a:r>
              <a:rPr lang="en-US" b="1" dirty="0" smtClean="0">
                <a:effectLst/>
                <a:latin typeface="Comic Sans MS" pitchFamily="66" charset="0"/>
              </a:rPr>
              <a:t>Could not work as long or as hard as men</a:t>
            </a:r>
          </a:p>
          <a:p>
            <a:pPr eaLnBrk="1" hangingPunct="1">
              <a:defRPr/>
            </a:pPr>
            <a:r>
              <a:rPr lang="en-US" b="1" dirty="0" smtClean="0">
                <a:effectLst/>
                <a:latin typeface="Comic Sans MS" pitchFamily="66" charset="0"/>
              </a:rPr>
              <a:t>Did  not account for</a:t>
            </a:r>
          </a:p>
          <a:p>
            <a:pPr lvl="2" eaLnBrk="1" hangingPunct="1">
              <a:defRPr/>
            </a:pPr>
            <a:r>
              <a:rPr lang="en-US" b="1" dirty="0" smtClean="0">
                <a:effectLst/>
                <a:latin typeface="Comic Sans MS" pitchFamily="66" charset="0"/>
              </a:rPr>
              <a:t>women as wage earners (Widows, sick/disabled husbands)</a:t>
            </a:r>
          </a:p>
          <a:p>
            <a:pPr lvl="2" eaLnBrk="1" hangingPunct="1">
              <a:defRPr/>
            </a:pPr>
            <a:r>
              <a:rPr lang="en-US" b="1" dirty="0" smtClean="0">
                <a:effectLst/>
                <a:latin typeface="Comic Sans MS" pitchFamily="66" charset="0"/>
              </a:rPr>
              <a:t>Laws to protect women made them </a:t>
            </a:r>
            <a:r>
              <a:rPr lang="en-US" b="1" smtClean="0">
                <a:effectLst/>
                <a:latin typeface="Comic Sans MS" pitchFamily="66" charset="0"/>
              </a:rPr>
              <a:t>less available/desirable </a:t>
            </a:r>
            <a:r>
              <a:rPr lang="en-US" b="1" dirty="0" smtClean="0">
                <a:effectLst/>
                <a:latin typeface="Comic Sans MS" pitchFamily="66" charset="0"/>
              </a:rPr>
              <a:t>to hire</a:t>
            </a:r>
          </a:p>
          <a:p>
            <a:pPr lvl="2" eaLnBrk="1" hangingPunct="1">
              <a:defRPr/>
            </a:pPr>
            <a:endParaRPr lang="en-US" b="1" dirty="0" smtClean="0">
              <a:effectLst/>
              <a:latin typeface="Comic Sans MS" pitchFamily="66" charset="0"/>
            </a:endParaRPr>
          </a:p>
          <a:p>
            <a:pPr eaLnBrk="1" hangingPunct="1">
              <a:buFontTx/>
              <a:buNone/>
              <a:defRPr/>
            </a:pPr>
            <a:endParaRPr lang="en-US" b="1" dirty="0" smtClean="0">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77155">
                                            <p:bg/>
                                          </p:spTgt>
                                        </p:tgtEl>
                                        <p:attrNameLst>
                                          <p:attrName>style.visibility</p:attrName>
                                        </p:attrNameLst>
                                      </p:cBhvr>
                                      <p:to>
                                        <p:strVal val="visible"/>
                                      </p:to>
                                    </p:set>
                                    <p:anim calcmode="lin" valueType="num">
                                      <p:cBhvr>
                                        <p:cTn id="7" dur="1000" fill="hold"/>
                                        <p:tgtEl>
                                          <p:spTgt spid="177155">
                                            <p:bg/>
                                          </p:spTgt>
                                        </p:tgtEl>
                                        <p:attrNameLst>
                                          <p:attrName>ppt_w</p:attrName>
                                        </p:attrNameLst>
                                      </p:cBhvr>
                                      <p:tavLst>
                                        <p:tav tm="0">
                                          <p:val>
                                            <p:strVal val="#ppt_w+.3"/>
                                          </p:val>
                                        </p:tav>
                                        <p:tav tm="100000">
                                          <p:val>
                                            <p:strVal val="#ppt_w"/>
                                          </p:val>
                                        </p:tav>
                                      </p:tavLst>
                                    </p:anim>
                                    <p:anim calcmode="lin" valueType="num">
                                      <p:cBhvr>
                                        <p:cTn id="8" dur="1000" fill="hold"/>
                                        <p:tgtEl>
                                          <p:spTgt spid="177155">
                                            <p:bg/>
                                          </p:spTgt>
                                        </p:tgtEl>
                                        <p:attrNameLst>
                                          <p:attrName>ppt_h</p:attrName>
                                        </p:attrNameLst>
                                      </p:cBhvr>
                                      <p:tavLst>
                                        <p:tav tm="0">
                                          <p:val>
                                            <p:strVal val="#ppt_h"/>
                                          </p:val>
                                        </p:tav>
                                        <p:tav tm="100000">
                                          <p:val>
                                            <p:strVal val="#ppt_h"/>
                                          </p:val>
                                        </p:tav>
                                      </p:tavLst>
                                    </p:anim>
                                    <p:animEffect transition="in" filter="fade">
                                      <p:cBhvr>
                                        <p:cTn id="9" dur="1000"/>
                                        <p:tgtEl>
                                          <p:spTgt spid="177155">
                                            <p:bg/>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77155">
                                            <p:txEl>
                                              <p:pRg st="0" end="0"/>
                                            </p:txEl>
                                          </p:spTgt>
                                        </p:tgtEl>
                                        <p:attrNameLst>
                                          <p:attrName>style.visibility</p:attrName>
                                        </p:attrNameLst>
                                      </p:cBhvr>
                                      <p:to>
                                        <p:strVal val="visible"/>
                                      </p:to>
                                    </p:set>
                                    <p:anim calcmode="lin" valueType="num">
                                      <p:cBhvr>
                                        <p:cTn id="14" dur="1000" fill="hold"/>
                                        <p:tgtEl>
                                          <p:spTgt spid="17715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17715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7715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77155">
                                            <p:txEl>
                                              <p:pRg st="1" end="1"/>
                                            </p:txEl>
                                          </p:spTgt>
                                        </p:tgtEl>
                                        <p:attrNameLst>
                                          <p:attrName>style.visibility</p:attrName>
                                        </p:attrNameLst>
                                      </p:cBhvr>
                                      <p:to>
                                        <p:strVal val="visible"/>
                                      </p:to>
                                    </p:set>
                                    <p:anim calcmode="lin" valueType="num">
                                      <p:cBhvr>
                                        <p:cTn id="21" dur="1000" fill="hold"/>
                                        <p:tgtEl>
                                          <p:spTgt spid="177155">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17715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17715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177155">
                                            <p:txEl>
                                              <p:pRg st="2" end="2"/>
                                            </p:txEl>
                                          </p:spTgt>
                                        </p:tgtEl>
                                        <p:attrNameLst>
                                          <p:attrName>style.visibility</p:attrName>
                                        </p:attrNameLst>
                                      </p:cBhvr>
                                      <p:to>
                                        <p:strVal val="visible"/>
                                      </p:to>
                                    </p:set>
                                    <p:anim calcmode="lin" valueType="num">
                                      <p:cBhvr>
                                        <p:cTn id="28" dur="1000" fill="hold"/>
                                        <p:tgtEl>
                                          <p:spTgt spid="177155">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17715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17715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177155">
                                            <p:txEl>
                                              <p:pRg st="3" end="3"/>
                                            </p:txEl>
                                          </p:spTgt>
                                        </p:tgtEl>
                                        <p:attrNameLst>
                                          <p:attrName>style.visibility</p:attrName>
                                        </p:attrNameLst>
                                      </p:cBhvr>
                                      <p:to>
                                        <p:strVal val="visible"/>
                                      </p:to>
                                    </p:set>
                                    <p:anim calcmode="lin" valueType="num">
                                      <p:cBhvr>
                                        <p:cTn id="35" dur="1000" fill="hold"/>
                                        <p:tgtEl>
                                          <p:spTgt spid="177155">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17715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17715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177155">
                                            <p:txEl>
                                              <p:pRg st="4" end="4"/>
                                            </p:txEl>
                                          </p:spTgt>
                                        </p:tgtEl>
                                        <p:attrNameLst>
                                          <p:attrName>style.visibility</p:attrName>
                                        </p:attrNameLst>
                                      </p:cBhvr>
                                      <p:to>
                                        <p:strVal val="visible"/>
                                      </p:to>
                                    </p:set>
                                    <p:anim calcmode="lin" valueType="num">
                                      <p:cBhvr>
                                        <p:cTn id="42" dur="1000" fill="hold"/>
                                        <p:tgtEl>
                                          <p:spTgt spid="177155">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17715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17715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177155">
                                            <p:txEl>
                                              <p:pRg st="5" end="5"/>
                                            </p:txEl>
                                          </p:spTgt>
                                        </p:tgtEl>
                                        <p:attrNameLst>
                                          <p:attrName>style.visibility</p:attrName>
                                        </p:attrNameLst>
                                      </p:cBhvr>
                                      <p:to>
                                        <p:strVal val="visible"/>
                                      </p:to>
                                    </p:set>
                                    <p:anim calcmode="lin" valueType="num">
                                      <p:cBhvr>
                                        <p:cTn id="49" dur="1000" fill="hold"/>
                                        <p:tgtEl>
                                          <p:spTgt spid="177155">
                                            <p:txEl>
                                              <p:pRg st="5" end="5"/>
                                            </p:txEl>
                                          </p:spTgt>
                                        </p:tgtEl>
                                        <p:attrNameLst>
                                          <p:attrName>ppt_w</p:attrName>
                                        </p:attrNameLst>
                                      </p:cBhvr>
                                      <p:tavLst>
                                        <p:tav tm="0">
                                          <p:val>
                                            <p:strVal val="#ppt_w+.3"/>
                                          </p:val>
                                        </p:tav>
                                        <p:tav tm="100000">
                                          <p:val>
                                            <p:strVal val="#ppt_w"/>
                                          </p:val>
                                        </p:tav>
                                      </p:tavLst>
                                    </p:anim>
                                    <p:anim calcmode="lin" valueType="num">
                                      <p:cBhvr>
                                        <p:cTn id="50" dur="1000" fill="hold"/>
                                        <p:tgtEl>
                                          <p:spTgt spid="177155">
                                            <p:txEl>
                                              <p:pRg st="5" end="5"/>
                                            </p:txEl>
                                          </p:spTgt>
                                        </p:tgtEl>
                                        <p:attrNameLst>
                                          <p:attrName>ppt_h</p:attrName>
                                        </p:attrNameLst>
                                      </p:cBhvr>
                                      <p:tavLst>
                                        <p:tav tm="0">
                                          <p:val>
                                            <p:strVal val="#ppt_h"/>
                                          </p:val>
                                        </p:tav>
                                        <p:tav tm="100000">
                                          <p:val>
                                            <p:strVal val="#ppt_h"/>
                                          </p:val>
                                        </p:tav>
                                      </p:tavLst>
                                    </p:anim>
                                    <p:animEffect transition="in" filter="fade">
                                      <p:cBhvr>
                                        <p:cTn id="51" dur="1000"/>
                                        <p:tgtEl>
                                          <p:spTgt spid="177155">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177155">
                                            <p:txEl>
                                              <p:pRg st="6" end="6"/>
                                            </p:txEl>
                                          </p:spTgt>
                                        </p:tgtEl>
                                        <p:attrNameLst>
                                          <p:attrName>style.visibility</p:attrName>
                                        </p:attrNameLst>
                                      </p:cBhvr>
                                      <p:to>
                                        <p:strVal val="visible"/>
                                      </p:to>
                                    </p:set>
                                    <p:anim calcmode="lin" valueType="num">
                                      <p:cBhvr>
                                        <p:cTn id="56" dur="1000" fill="hold"/>
                                        <p:tgtEl>
                                          <p:spTgt spid="177155">
                                            <p:txEl>
                                              <p:pRg st="6" end="6"/>
                                            </p:txEl>
                                          </p:spTgt>
                                        </p:tgtEl>
                                        <p:attrNameLst>
                                          <p:attrName>ppt_w</p:attrName>
                                        </p:attrNameLst>
                                      </p:cBhvr>
                                      <p:tavLst>
                                        <p:tav tm="0">
                                          <p:val>
                                            <p:strVal val="#ppt_w+.3"/>
                                          </p:val>
                                        </p:tav>
                                        <p:tav tm="100000">
                                          <p:val>
                                            <p:strVal val="#ppt_w"/>
                                          </p:val>
                                        </p:tav>
                                      </p:tavLst>
                                    </p:anim>
                                    <p:anim calcmode="lin" valueType="num">
                                      <p:cBhvr>
                                        <p:cTn id="57" dur="1000" fill="hold"/>
                                        <p:tgtEl>
                                          <p:spTgt spid="177155">
                                            <p:txEl>
                                              <p:pRg st="6" end="6"/>
                                            </p:txEl>
                                          </p:spTgt>
                                        </p:tgtEl>
                                        <p:attrNameLst>
                                          <p:attrName>ppt_h</p:attrName>
                                        </p:attrNameLst>
                                      </p:cBhvr>
                                      <p:tavLst>
                                        <p:tav tm="0">
                                          <p:val>
                                            <p:strVal val="#ppt_h"/>
                                          </p:val>
                                        </p:tav>
                                        <p:tav tm="100000">
                                          <p:val>
                                            <p:strVal val="#ppt_h"/>
                                          </p:val>
                                        </p:tav>
                                      </p:tavLst>
                                    </p:anim>
                                    <p:animEffect transition="in" filter="fade">
                                      <p:cBhvr>
                                        <p:cTn id="58" dur="1000"/>
                                        <p:tgtEl>
                                          <p:spTgt spid="1771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bwMode="auto">
          <a:xfrm>
            <a:off x="1524000" y="274638"/>
            <a:ext cx="7162800" cy="11430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4000" b="1" dirty="0" smtClean="0">
                <a:effectLst/>
                <a:latin typeface="Comic Sans MS" pitchFamily="66" charset="0"/>
              </a:rPr>
              <a:t>Where Did Women Work?</a:t>
            </a:r>
            <a:br>
              <a:rPr lang="en-US" sz="4000" b="1" dirty="0" smtClean="0">
                <a:effectLst/>
                <a:latin typeface="Comic Sans MS" pitchFamily="66" charset="0"/>
              </a:rPr>
            </a:br>
            <a:r>
              <a:rPr lang="en-US" sz="3200" b="1" dirty="0" smtClean="0">
                <a:effectLst/>
                <a:latin typeface="Comic Sans MS" pitchFamily="66" charset="0"/>
              </a:rPr>
              <a:t>4 main fields</a:t>
            </a:r>
            <a:endParaRPr lang="en-US" sz="4000" b="1" dirty="0" smtClean="0">
              <a:effectLst/>
              <a:latin typeface="Comic Sans MS" pitchFamily="66" charset="0"/>
            </a:endParaRPr>
          </a:p>
        </p:txBody>
      </p:sp>
      <p:sp>
        <p:nvSpPr>
          <p:cNvPr id="178179" name="Rectangle 3"/>
          <p:cNvSpPr>
            <a:spLocks noGrp="1" noChangeArrowheads="1"/>
          </p:cNvSpPr>
          <p:nvPr>
            <p:ph type="body" idx="1"/>
          </p:nvPr>
        </p:nvSpPr>
        <p:spPr bwMode="auto">
          <a:xfrm>
            <a:off x="1524000" y="1600200"/>
            <a:ext cx="7391400" cy="52578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dirty="0" smtClean="0">
                <a:effectLst/>
                <a:latin typeface="Comic Sans MS" pitchFamily="66" charset="0"/>
              </a:rPr>
              <a:t>Depended on class</a:t>
            </a:r>
          </a:p>
          <a:p>
            <a:pPr lvl="1" eaLnBrk="1" hangingPunct="1">
              <a:defRPr/>
            </a:pPr>
            <a:r>
              <a:rPr lang="en-US" b="1" dirty="0" smtClean="0">
                <a:effectLst/>
                <a:latin typeface="Comic Sans MS" pitchFamily="66" charset="0"/>
              </a:rPr>
              <a:t>Teaching – limited work for children meant they needed looking after.  Cause of citizenship-educated people voted smarter(?)</a:t>
            </a:r>
          </a:p>
          <a:p>
            <a:pPr lvl="1" eaLnBrk="1" hangingPunct="1">
              <a:defRPr/>
            </a:pPr>
            <a:r>
              <a:rPr lang="en-US" b="1" dirty="0" smtClean="0">
                <a:effectLst/>
                <a:latin typeface="Comic Sans MS" pitchFamily="66" charset="0"/>
              </a:rPr>
              <a:t>Nursing – Florence Nightingale</a:t>
            </a:r>
          </a:p>
          <a:p>
            <a:pPr lvl="1" eaLnBrk="1" hangingPunct="1">
              <a:defRPr/>
            </a:pPr>
            <a:r>
              <a:rPr lang="en-US" b="1" dirty="0" smtClean="0">
                <a:effectLst/>
                <a:latin typeface="Comic Sans MS" pitchFamily="66" charset="0"/>
              </a:rPr>
              <a:t>Domestic servant – cook, maid</a:t>
            </a:r>
          </a:p>
          <a:p>
            <a:pPr lvl="1" eaLnBrk="1" hangingPunct="1">
              <a:defRPr/>
            </a:pPr>
            <a:r>
              <a:rPr lang="en-US" b="1" dirty="0" smtClean="0">
                <a:effectLst/>
                <a:latin typeface="Comic Sans MS" pitchFamily="66" charset="0"/>
              </a:rPr>
              <a:t>Industry – factory, mine, laundry</a:t>
            </a:r>
          </a:p>
          <a:p>
            <a:pPr eaLnBrk="1" hangingPunct="1">
              <a:defRPr/>
            </a:pPr>
            <a:r>
              <a:rPr lang="en-US" b="1" dirty="0" smtClean="0">
                <a:effectLst/>
                <a:latin typeface="Comic Sans MS" pitchFamily="66" charset="0"/>
              </a:rPr>
              <a:t>Most powerful person on Earth?</a:t>
            </a:r>
          </a:p>
          <a:p>
            <a:pPr lvl="1" eaLnBrk="1" hangingPunct="1">
              <a:defRPr/>
            </a:pPr>
            <a:r>
              <a:rPr lang="en-US" b="1" dirty="0" smtClean="0">
                <a:effectLst/>
                <a:latin typeface="Comic Sans MS" pitchFamily="66" charset="0"/>
              </a:rPr>
              <a:t>Queen Victoria (could not vote!)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78178"/>
                                        </p:tgtEl>
                                        <p:attrNameLst>
                                          <p:attrName>style.visibility</p:attrName>
                                        </p:attrNameLst>
                                      </p:cBhvr>
                                      <p:to>
                                        <p:strVal val="visible"/>
                                      </p:to>
                                    </p:set>
                                    <p:anim calcmode="lin" valueType="num">
                                      <p:cBhvr>
                                        <p:cTn id="7" dur="1000" fill="hold"/>
                                        <p:tgtEl>
                                          <p:spTgt spid="178178"/>
                                        </p:tgtEl>
                                        <p:attrNameLst>
                                          <p:attrName>ppt_w</p:attrName>
                                        </p:attrNameLst>
                                      </p:cBhvr>
                                      <p:tavLst>
                                        <p:tav tm="0">
                                          <p:val>
                                            <p:strVal val="#ppt_w+.3"/>
                                          </p:val>
                                        </p:tav>
                                        <p:tav tm="100000">
                                          <p:val>
                                            <p:strVal val="#ppt_w"/>
                                          </p:val>
                                        </p:tav>
                                      </p:tavLst>
                                    </p:anim>
                                    <p:anim calcmode="lin" valueType="num">
                                      <p:cBhvr>
                                        <p:cTn id="8" dur="1000" fill="hold"/>
                                        <p:tgtEl>
                                          <p:spTgt spid="178178"/>
                                        </p:tgtEl>
                                        <p:attrNameLst>
                                          <p:attrName>ppt_h</p:attrName>
                                        </p:attrNameLst>
                                      </p:cBhvr>
                                      <p:tavLst>
                                        <p:tav tm="0">
                                          <p:val>
                                            <p:strVal val="#ppt_h"/>
                                          </p:val>
                                        </p:tav>
                                        <p:tav tm="100000">
                                          <p:val>
                                            <p:strVal val="#ppt_h"/>
                                          </p:val>
                                        </p:tav>
                                      </p:tavLst>
                                    </p:anim>
                                    <p:animEffect transition="in" filter="fade">
                                      <p:cBhvr>
                                        <p:cTn id="9" dur="1000"/>
                                        <p:tgtEl>
                                          <p:spTgt spid="17817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8179">
                                            <p:bg/>
                                          </p:spTgt>
                                        </p:tgtEl>
                                        <p:attrNameLst>
                                          <p:attrName>style.visibility</p:attrName>
                                        </p:attrNameLst>
                                      </p:cBhvr>
                                      <p:to>
                                        <p:strVal val="visible"/>
                                      </p:to>
                                    </p:set>
                                    <p:animEffect transition="in" filter="fade">
                                      <p:cBhvr>
                                        <p:cTn id="14" dur="2000"/>
                                        <p:tgtEl>
                                          <p:spTgt spid="178179">
                                            <p:bg/>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8179">
                                            <p:txEl>
                                              <p:pRg st="0" end="0"/>
                                            </p:txEl>
                                          </p:spTgt>
                                        </p:tgtEl>
                                        <p:attrNameLst>
                                          <p:attrName>style.visibility</p:attrName>
                                        </p:attrNameLst>
                                      </p:cBhvr>
                                      <p:to>
                                        <p:strVal val="visible"/>
                                      </p:to>
                                    </p:set>
                                    <p:animEffect transition="in" filter="fade">
                                      <p:cBhvr>
                                        <p:cTn id="19" dur="2000"/>
                                        <p:tgtEl>
                                          <p:spTgt spid="17817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8179">
                                            <p:txEl>
                                              <p:pRg st="1" end="1"/>
                                            </p:txEl>
                                          </p:spTgt>
                                        </p:tgtEl>
                                        <p:attrNameLst>
                                          <p:attrName>style.visibility</p:attrName>
                                        </p:attrNameLst>
                                      </p:cBhvr>
                                      <p:to>
                                        <p:strVal val="visible"/>
                                      </p:to>
                                    </p:set>
                                    <p:animEffect transition="in" filter="fade">
                                      <p:cBhvr>
                                        <p:cTn id="24" dur="2000"/>
                                        <p:tgtEl>
                                          <p:spTgt spid="17817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8179">
                                            <p:txEl>
                                              <p:pRg st="2" end="2"/>
                                            </p:txEl>
                                          </p:spTgt>
                                        </p:tgtEl>
                                        <p:attrNameLst>
                                          <p:attrName>style.visibility</p:attrName>
                                        </p:attrNameLst>
                                      </p:cBhvr>
                                      <p:to>
                                        <p:strVal val="visible"/>
                                      </p:to>
                                    </p:set>
                                    <p:animEffect transition="in" filter="fade">
                                      <p:cBhvr>
                                        <p:cTn id="29" dur="2000"/>
                                        <p:tgtEl>
                                          <p:spTgt spid="17817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79">
                                            <p:txEl>
                                              <p:pRg st="3" end="3"/>
                                            </p:txEl>
                                          </p:spTgt>
                                        </p:tgtEl>
                                        <p:attrNameLst>
                                          <p:attrName>style.visibility</p:attrName>
                                        </p:attrNameLst>
                                      </p:cBhvr>
                                      <p:to>
                                        <p:strVal val="visible"/>
                                      </p:to>
                                    </p:set>
                                    <p:animEffect transition="in" filter="fade">
                                      <p:cBhvr>
                                        <p:cTn id="34" dur="2000"/>
                                        <p:tgtEl>
                                          <p:spTgt spid="17817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8179">
                                            <p:txEl>
                                              <p:pRg st="4" end="4"/>
                                            </p:txEl>
                                          </p:spTgt>
                                        </p:tgtEl>
                                        <p:attrNameLst>
                                          <p:attrName>style.visibility</p:attrName>
                                        </p:attrNameLst>
                                      </p:cBhvr>
                                      <p:to>
                                        <p:strVal val="visible"/>
                                      </p:to>
                                    </p:set>
                                    <p:animEffect transition="in" filter="fade">
                                      <p:cBhvr>
                                        <p:cTn id="39" dur="2000"/>
                                        <p:tgtEl>
                                          <p:spTgt spid="178179">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8179">
                                            <p:txEl>
                                              <p:pRg st="5" end="5"/>
                                            </p:txEl>
                                          </p:spTgt>
                                        </p:tgtEl>
                                        <p:attrNameLst>
                                          <p:attrName>style.visibility</p:attrName>
                                        </p:attrNameLst>
                                      </p:cBhvr>
                                      <p:to>
                                        <p:strVal val="visible"/>
                                      </p:to>
                                    </p:set>
                                    <p:animEffect transition="in" filter="fade">
                                      <p:cBhvr>
                                        <p:cTn id="44" dur="2000"/>
                                        <p:tgtEl>
                                          <p:spTgt spid="178179">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8179">
                                            <p:txEl>
                                              <p:pRg st="6" end="6"/>
                                            </p:txEl>
                                          </p:spTgt>
                                        </p:tgtEl>
                                        <p:attrNameLst>
                                          <p:attrName>style.visibility</p:attrName>
                                        </p:attrNameLst>
                                      </p:cBhvr>
                                      <p:to>
                                        <p:strVal val="visible"/>
                                      </p:to>
                                    </p:set>
                                    <p:animEffect transition="in" filter="fade">
                                      <p:cBhvr>
                                        <p:cTn id="49" dur="2000"/>
                                        <p:tgtEl>
                                          <p:spTgt spid="1781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animBg="1"/>
      <p:bldP spid="178179"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162800" cy="715962"/>
          </a:xfrm>
        </p:spPr>
        <p:txBody>
          <a:bodyPr/>
          <a:lstStyle/>
          <a:p>
            <a:r>
              <a:rPr lang="en-US" b="1" dirty="0" smtClean="0">
                <a:latin typeface="Comic Sans MS" pitchFamily="66" charset="0"/>
              </a:rPr>
              <a:t>Things Begin to Change</a:t>
            </a:r>
            <a:endParaRPr lang="en-US" b="1" dirty="0">
              <a:latin typeface="Comic Sans MS" pitchFamily="66" charset="0"/>
            </a:endParaRPr>
          </a:p>
        </p:txBody>
      </p:sp>
      <p:sp>
        <p:nvSpPr>
          <p:cNvPr id="3" name="Content Placeholder 2"/>
          <p:cNvSpPr>
            <a:spLocks noGrp="1"/>
          </p:cNvSpPr>
          <p:nvPr>
            <p:ph idx="1"/>
          </p:nvPr>
        </p:nvSpPr>
        <p:spPr>
          <a:xfrm>
            <a:off x="1371600" y="762000"/>
            <a:ext cx="7772400" cy="1905000"/>
          </a:xfrm>
        </p:spPr>
        <p:txBody>
          <a:bodyPr/>
          <a:lstStyle/>
          <a:p>
            <a:r>
              <a:rPr lang="en-US" sz="2800" b="1" dirty="0" smtClean="0">
                <a:latin typeface="Comic Sans MS" pitchFamily="66" charset="0"/>
              </a:rPr>
              <a:t>Entrance to Universities – Zurich and London</a:t>
            </a:r>
          </a:p>
          <a:p>
            <a:r>
              <a:rPr lang="en-US" sz="2800" b="1" dirty="0" smtClean="0">
                <a:latin typeface="Comic Sans MS" pitchFamily="66" charset="0"/>
              </a:rPr>
              <a:t>New jobs created by change in business model.  Aided by new inventions such as…</a:t>
            </a:r>
          </a:p>
          <a:p>
            <a:endParaRPr lang="en-US" sz="2800" b="1" dirty="0">
              <a:latin typeface="Comic Sans MS" pitchFamily="66" charset="0"/>
            </a:endParaRPr>
          </a:p>
        </p:txBody>
      </p:sp>
      <p:pic>
        <p:nvPicPr>
          <p:cNvPr id="1027" name="Picture 3"/>
          <p:cNvPicPr>
            <a:picLocks noChangeAspect="1" noChangeArrowheads="1"/>
          </p:cNvPicPr>
          <p:nvPr/>
        </p:nvPicPr>
        <p:blipFill>
          <a:blip r:embed="rId2" cstate="print"/>
          <a:srcRect/>
          <a:stretch>
            <a:fillRect/>
          </a:stretch>
        </p:blipFill>
        <p:spPr bwMode="auto">
          <a:xfrm>
            <a:off x="2052637" y="2771702"/>
            <a:ext cx="4962525" cy="36576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2286000" y="2743199"/>
            <a:ext cx="4648200" cy="3573547"/>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2743200" y="22654"/>
            <a:ext cx="3581400" cy="677562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Horizont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dissolve">
                                      <p:cBhvr>
                                        <p:cTn id="24" dur="20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16" fill="hold" nodeType="clickEffect">
                                  <p:stCondLst>
                                    <p:cond delay="0"/>
                                  </p:stCondLst>
                                  <p:childTnLst>
                                    <p:animEffect transition="out" filter="box(in)">
                                      <p:cBhvr>
                                        <p:cTn id="28" dur="500"/>
                                        <p:tgtEl>
                                          <p:spTgt spid="1030"/>
                                        </p:tgtEl>
                                      </p:cBhvr>
                                    </p:animEffect>
                                    <p:set>
                                      <p:cBhvr>
                                        <p:cTn id="29" dur="1" fill="hold">
                                          <p:stCondLst>
                                            <p:cond delay="499"/>
                                          </p:stCondLst>
                                        </p:cTn>
                                        <p:tgtEl>
                                          <p:spTgt spid="103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027"/>
                                        </p:tgtEl>
                                        <p:attrNameLst>
                                          <p:attrName>style.visibility</p:attrName>
                                        </p:attrNameLst>
                                      </p:cBhvr>
                                      <p:to>
                                        <p:strVal val="visible"/>
                                      </p:to>
                                    </p:set>
                                    <p:animEffect transition="in" filter="dissolve">
                                      <p:cBhvr>
                                        <p:cTn id="34" dur="2000"/>
                                        <p:tgtEl>
                                          <p:spTgt spid="1027"/>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xit" presetSubtype="16" fill="hold" nodeType="clickEffect">
                                  <p:stCondLst>
                                    <p:cond delay="0"/>
                                  </p:stCondLst>
                                  <p:childTnLst>
                                    <p:animEffect transition="out" filter="box(in)">
                                      <p:cBhvr>
                                        <p:cTn id="38" dur="500"/>
                                        <p:tgtEl>
                                          <p:spTgt spid="1027"/>
                                        </p:tgtEl>
                                      </p:cBhvr>
                                    </p:animEffect>
                                    <p:set>
                                      <p:cBhvr>
                                        <p:cTn id="39" dur="1" fill="hold">
                                          <p:stCondLst>
                                            <p:cond delay="499"/>
                                          </p:stCondLst>
                                        </p:cTn>
                                        <p:tgtEl>
                                          <p:spTgt spid="102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dissolve">
                                      <p:cBhvr>
                                        <p:cTn id="44" dur="2000"/>
                                        <p:tgtEl>
                                          <p:spTgt spid="1028"/>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xit" presetSubtype="16" fill="hold" nodeType="clickEffect">
                                  <p:stCondLst>
                                    <p:cond delay="0"/>
                                  </p:stCondLst>
                                  <p:childTnLst>
                                    <p:animEffect transition="out" filter="box(in)">
                                      <p:cBhvr>
                                        <p:cTn id="48" dur="1000"/>
                                        <p:tgtEl>
                                          <p:spTgt spid="1028"/>
                                        </p:tgtEl>
                                      </p:cBhvr>
                                    </p:animEffect>
                                    <p:set>
                                      <p:cBhvr>
                                        <p:cTn id="49" dur="1" fill="hold">
                                          <p:stCondLst>
                                            <p:cond delay="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371600" y="1371600"/>
            <a:ext cx="7772400" cy="5257800"/>
          </a:xfrm>
        </p:spPr>
        <p:txBody>
          <a:bodyPr/>
          <a:lstStyle/>
          <a:p>
            <a:r>
              <a:rPr lang="en-US" b="1" dirty="0" smtClean="0">
                <a:latin typeface="Comic Sans MS" pitchFamily="66" charset="0"/>
              </a:rPr>
              <a:t>Societal expectations helped control women.</a:t>
            </a:r>
          </a:p>
          <a:p>
            <a:pPr lvl="1"/>
            <a:r>
              <a:rPr lang="en-US" sz="2400" b="1" dirty="0" smtClean="0">
                <a:latin typeface="Comic Sans MS" pitchFamily="66" charset="0"/>
              </a:rPr>
              <a:t>Once married stop working </a:t>
            </a:r>
          </a:p>
          <a:p>
            <a:pPr lvl="1"/>
            <a:r>
              <a:rPr lang="en-US" sz="2400" b="1" dirty="0" smtClean="0">
                <a:latin typeface="Comic Sans MS" pitchFamily="66" charset="0"/>
              </a:rPr>
              <a:t>If pregnant stop </a:t>
            </a:r>
            <a:r>
              <a:rPr lang="en-US" sz="2400" b="1" dirty="0">
                <a:latin typeface="Comic Sans MS" pitchFamily="66" charset="0"/>
              </a:rPr>
              <a:t>working  (Teachers</a:t>
            </a:r>
            <a:r>
              <a:rPr lang="en-US" sz="2400" b="1" dirty="0" smtClean="0">
                <a:latin typeface="Comic Sans MS" pitchFamily="66" charset="0"/>
              </a:rPr>
              <a:t>)</a:t>
            </a:r>
          </a:p>
          <a:p>
            <a:pPr lvl="1"/>
            <a:r>
              <a:rPr lang="en-US" sz="2400" b="1" dirty="0">
                <a:latin typeface="Comic Sans MS" pitchFamily="66" charset="0"/>
              </a:rPr>
              <a:t>Cult of Domesticity (Biblical role</a:t>
            </a:r>
            <a:r>
              <a:rPr lang="en-US" sz="2400" b="1" dirty="0" smtClean="0">
                <a:latin typeface="Comic Sans MS" pitchFamily="66" charset="0"/>
              </a:rPr>
              <a:t>)</a:t>
            </a:r>
          </a:p>
          <a:p>
            <a:pPr lvl="1"/>
            <a:r>
              <a:rPr lang="en-US" sz="2400" b="1" dirty="0" smtClean="0">
                <a:latin typeface="Comic Sans MS" pitchFamily="66" charset="0"/>
              </a:rPr>
              <a:t>Concept of “women’s work”.  Middle classes wanted women at home.  WHY?</a:t>
            </a:r>
          </a:p>
          <a:p>
            <a:pPr lvl="1"/>
            <a:r>
              <a:rPr lang="en-US" sz="2400" b="1" dirty="0" smtClean="0">
                <a:latin typeface="Comic Sans MS" pitchFamily="66" charset="0"/>
              </a:rPr>
              <a:t>Women had power of the purse at home!</a:t>
            </a:r>
          </a:p>
          <a:p>
            <a:pPr lvl="1"/>
            <a:r>
              <a:rPr lang="en-US" sz="2400" b="1" dirty="0" smtClean="0">
                <a:latin typeface="Comic Sans MS" pitchFamily="66" charset="0"/>
              </a:rPr>
              <a:t>Target for the new advertizing industry.</a:t>
            </a:r>
          </a:p>
          <a:p>
            <a:pPr lvl="2"/>
            <a:r>
              <a:rPr lang="en-US" b="1" dirty="0" smtClean="0">
                <a:latin typeface="Comic Sans MS" pitchFamily="66" charset="0"/>
              </a:rPr>
              <a:t>To be replayed in the 50s</a:t>
            </a:r>
            <a:endParaRPr lang="en-US" b="1" dirty="0">
              <a:latin typeface="Comic Sans MS" pitchFamily="66" charset="0"/>
            </a:endParaRPr>
          </a:p>
        </p:txBody>
      </p:sp>
      <p:sp>
        <p:nvSpPr>
          <p:cNvPr id="8" name="Title 7"/>
          <p:cNvSpPr>
            <a:spLocks noGrp="1"/>
          </p:cNvSpPr>
          <p:nvPr>
            <p:ph type="title"/>
          </p:nvPr>
        </p:nvSpPr>
        <p:spPr>
          <a:xfrm>
            <a:off x="1600200" y="0"/>
            <a:ext cx="7162800" cy="1143000"/>
          </a:xfrm>
        </p:spPr>
        <p:txBody>
          <a:bodyPr/>
          <a:lstStyle/>
          <a:p>
            <a:r>
              <a:rPr lang="en-US" b="1" dirty="0" smtClean="0">
                <a:solidFill>
                  <a:srgbClr val="FF0000"/>
                </a:solidFill>
                <a:latin typeface="Comic Sans MS" pitchFamily="66" charset="0"/>
              </a:rPr>
              <a:t>Some Things Did Not Change</a:t>
            </a:r>
            <a:endParaRPr lang="en-US" b="1"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1"/>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0" presetClass="entr" presetSubtype="0" fill="hold" grpId="0" nodeType="clickEffect">
                                  <p:stCondLst>
                                    <p:cond delay="0"/>
                                  </p:stCondLst>
                                  <p:iterate type="lt">
                                    <p:tmPct val="10000"/>
                                  </p:iterate>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1"/>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
                                          </p:val>
                                        </p:tav>
                                        <p:tav tm="100000">
                                          <p:val>
                                            <p:strVal val="#ppt_y"/>
                                          </p:val>
                                        </p:tav>
                                      </p:tavLst>
                                    </p:anim>
                                  </p:childTnLst>
                                </p:cTn>
                              </p:par>
                              <p:par>
                                <p:cTn id="22" presetID="40" presetClass="entr" presetSubtype="0" fill="hold" grpId="0" nodeType="withEffect">
                                  <p:stCondLst>
                                    <p:cond delay="0"/>
                                  </p:stCondLst>
                                  <p:iterate type="lt">
                                    <p:tmPct val="10000"/>
                                  </p:iterate>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1000"/>
                                        <p:tgtEl>
                                          <p:spTgt spid="7">
                                            <p:txEl>
                                              <p:pRg st="2" end="2"/>
                                            </p:txEl>
                                          </p:spTgt>
                                        </p:tgtEl>
                                      </p:cBhvr>
                                    </p:animEffect>
                                    <p:anim calcmode="lin" valueType="num">
                                      <p:cBhvr>
                                        <p:cTn id="25" dur="1000" fill="hold"/>
                                        <p:tgtEl>
                                          <p:spTgt spid="7">
                                            <p:txEl>
                                              <p:pRg st="2" end="2"/>
                                            </p:txEl>
                                          </p:spTgt>
                                        </p:tgtEl>
                                        <p:attrNameLst>
                                          <p:attrName>ppt_x</p:attrName>
                                        </p:attrNameLst>
                                      </p:cBhvr>
                                      <p:tavLst>
                                        <p:tav tm="0">
                                          <p:val>
                                            <p:strVal val="#ppt_x-.1"/>
                                          </p:val>
                                        </p:tav>
                                        <p:tav tm="100000">
                                          <p:val>
                                            <p:strVal val="#ppt_x"/>
                                          </p:val>
                                        </p:tav>
                                      </p:tavLst>
                                    </p:anim>
                                    <p:anim calcmode="lin" valueType="num">
                                      <p:cBhvr>
                                        <p:cTn id="26" dur="1000" fill="hold"/>
                                        <p:tgtEl>
                                          <p:spTgt spid="7">
                                            <p:txEl>
                                              <p:pRg st="2" end="2"/>
                                            </p:txEl>
                                          </p:spTgt>
                                        </p:tgtEl>
                                        <p:attrNameLst>
                                          <p:attrName>ppt_y</p:attrName>
                                        </p:attrNameLst>
                                      </p:cBhvr>
                                      <p:tavLst>
                                        <p:tav tm="0">
                                          <p:val>
                                            <p:strVal val="#ppt_y"/>
                                          </p:val>
                                        </p:tav>
                                        <p:tav tm="100000">
                                          <p:val>
                                            <p:strVal val="#ppt_y"/>
                                          </p:val>
                                        </p:tav>
                                      </p:tavLst>
                                    </p:anim>
                                  </p:childTnLst>
                                </p:cTn>
                              </p:par>
                              <p:par>
                                <p:cTn id="27" presetID="40" presetClass="entr" presetSubtype="0" fill="hold" grpId="0" nodeType="withEffect">
                                  <p:stCondLst>
                                    <p:cond delay="0"/>
                                  </p:stCondLst>
                                  <p:iterate type="lt">
                                    <p:tmPct val="10000"/>
                                  </p:iterate>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1"/>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0" presetClass="entr" presetSubtype="0" fill="hold" grpId="0" nodeType="clickEffect">
                                  <p:stCondLst>
                                    <p:cond delay="0"/>
                                  </p:stCondLst>
                                  <p:iterate type="lt">
                                    <p:tmPct val="10000"/>
                                  </p:iterate>
                                  <p:childTnLst>
                                    <p:set>
                                      <p:cBhvr>
                                        <p:cTn id="35" dur="1" fill="hold">
                                          <p:stCondLst>
                                            <p:cond delay="0"/>
                                          </p:stCondLst>
                                        </p:cTn>
                                        <p:tgtEl>
                                          <p:spTgt spid="7">
                                            <p:txEl>
                                              <p:pRg st="4" end="4"/>
                                            </p:txEl>
                                          </p:spTgt>
                                        </p:tgtEl>
                                        <p:attrNameLst>
                                          <p:attrName>style.visibility</p:attrName>
                                        </p:attrNameLst>
                                      </p:cBhvr>
                                      <p:to>
                                        <p:strVal val="visible"/>
                                      </p:to>
                                    </p:set>
                                    <p:animEffect transition="in" filter="fade">
                                      <p:cBhvr>
                                        <p:cTn id="36" dur="1000"/>
                                        <p:tgtEl>
                                          <p:spTgt spid="7">
                                            <p:txEl>
                                              <p:pRg st="4" end="4"/>
                                            </p:txEl>
                                          </p:spTgt>
                                        </p:tgtEl>
                                      </p:cBhvr>
                                    </p:animEffect>
                                    <p:anim calcmode="lin" valueType="num">
                                      <p:cBhvr>
                                        <p:cTn id="37" dur="1000" fill="hold"/>
                                        <p:tgtEl>
                                          <p:spTgt spid="7">
                                            <p:txEl>
                                              <p:pRg st="4" end="4"/>
                                            </p:txEl>
                                          </p:spTgt>
                                        </p:tgtEl>
                                        <p:attrNameLst>
                                          <p:attrName>ppt_x</p:attrName>
                                        </p:attrNameLst>
                                      </p:cBhvr>
                                      <p:tavLst>
                                        <p:tav tm="0">
                                          <p:val>
                                            <p:strVal val="#ppt_x-.1"/>
                                          </p:val>
                                        </p:tav>
                                        <p:tav tm="100000">
                                          <p:val>
                                            <p:strVal val="#ppt_x"/>
                                          </p:val>
                                        </p:tav>
                                      </p:tavLst>
                                    </p:anim>
                                    <p:anim calcmode="lin" valueType="num">
                                      <p:cBhvr>
                                        <p:cTn id="38" dur="10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0" presetClass="entr" presetSubtype="0" fill="hold" grpId="0" nodeType="clickEffect">
                                  <p:stCondLst>
                                    <p:cond delay="0"/>
                                  </p:stCondLst>
                                  <p:iterate type="lt">
                                    <p:tmPct val="10000"/>
                                  </p:iterate>
                                  <p:childTnLst>
                                    <p:set>
                                      <p:cBhvr>
                                        <p:cTn id="42" dur="1" fill="hold">
                                          <p:stCondLst>
                                            <p:cond delay="0"/>
                                          </p:stCondLst>
                                        </p:cTn>
                                        <p:tgtEl>
                                          <p:spTgt spid="7">
                                            <p:txEl>
                                              <p:pRg st="5" end="5"/>
                                            </p:txEl>
                                          </p:spTgt>
                                        </p:tgtEl>
                                        <p:attrNameLst>
                                          <p:attrName>style.visibility</p:attrName>
                                        </p:attrNameLst>
                                      </p:cBhvr>
                                      <p:to>
                                        <p:strVal val="visible"/>
                                      </p:to>
                                    </p:set>
                                    <p:animEffect transition="in" filter="fade">
                                      <p:cBhvr>
                                        <p:cTn id="43" dur="1000"/>
                                        <p:tgtEl>
                                          <p:spTgt spid="7">
                                            <p:txEl>
                                              <p:pRg st="5" end="5"/>
                                            </p:txEl>
                                          </p:spTgt>
                                        </p:tgtEl>
                                      </p:cBhvr>
                                    </p:animEffect>
                                    <p:anim calcmode="lin" valueType="num">
                                      <p:cBhvr>
                                        <p:cTn id="44" dur="1000" fill="hold"/>
                                        <p:tgtEl>
                                          <p:spTgt spid="7">
                                            <p:txEl>
                                              <p:pRg st="5" end="5"/>
                                            </p:txEl>
                                          </p:spTgt>
                                        </p:tgtEl>
                                        <p:attrNameLst>
                                          <p:attrName>ppt_x</p:attrName>
                                        </p:attrNameLst>
                                      </p:cBhvr>
                                      <p:tavLst>
                                        <p:tav tm="0">
                                          <p:val>
                                            <p:strVal val="#ppt_x-.1"/>
                                          </p:val>
                                        </p:tav>
                                        <p:tav tm="100000">
                                          <p:val>
                                            <p:strVal val="#ppt_x"/>
                                          </p:val>
                                        </p:tav>
                                      </p:tavLst>
                                    </p:anim>
                                    <p:anim calcmode="lin" valueType="num">
                                      <p:cBhvr>
                                        <p:cTn id="45" dur="10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0" presetClass="entr" presetSubtype="0" fill="hold" grpId="0" nodeType="clickEffect">
                                  <p:stCondLst>
                                    <p:cond delay="0"/>
                                  </p:stCondLst>
                                  <p:iterate type="lt">
                                    <p:tmPct val="10000"/>
                                  </p:iterate>
                                  <p:childTnLst>
                                    <p:set>
                                      <p:cBhvr>
                                        <p:cTn id="49" dur="1" fill="hold">
                                          <p:stCondLst>
                                            <p:cond delay="0"/>
                                          </p:stCondLst>
                                        </p:cTn>
                                        <p:tgtEl>
                                          <p:spTgt spid="7">
                                            <p:txEl>
                                              <p:pRg st="6" end="6"/>
                                            </p:txEl>
                                          </p:spTgt>
                                        </p:tgtEl>
                                        <p:attrNameLst>
                                          <p:attrName>style.visibility</p:attrName>
                                        </p:attrNameLst>
                                      </p:cBhvr>
                                      <p:to>
                                        <p:strVal val="visible"/>
                                      </p:to>
                                    </p:set>
                                    <p:animEffect transition="in" filter="fade">
                                      <p:cBhvr>
                                        <p:cTn id="50" dur="1000"/>
                                        <p:tgtEl>
                                          <p:spTgt spid="7">
                                            <p:txEl>
                                              <p:pRg st="6" end="6"/>
                                            </p:txEl>
                                          </p:spTgt>
                                        </p:tgtEl>
                                      </p:cBhvr>
                                    </p:animEffect>
                                    <p:anim calcmode="lin" valueType="num">
                                      <p:cBhvr>
                                        <p:cTn id="51" dur="1000" fill="hold"/>
                                        <p:tgtEl>
                                          <p:spTgt spid="7">
                                            <p:txEl>
                                              <p:pRg st="6" end="6"/>
                                            </p:txEl>
                                          </p:spTgt>
                                        </p:tgtEl>
                                        <p:attrNameLst>
                                          <p:attrName>ppt_x</p:attrName>
                                        </p:attrNameLst>
                                      </p:cBhvr>
                                      <p:tavLst>
                                        <p:tav tm="0">
                                          <p:val>
                                            <p:strVal val="#ppt_x-.1"/>
                                          </p:val>
                                        </p:tav>
                                        <p:tav tm="100000">
                                          <p:val>
                                            <p:strVal val="#ppt_x"/>
                                          </p:val>
                                        </p:tav>
                                      </p:tavLst>
                                    </p:anim>
                                    <p:anim calcmode="lin" valueType="num">
                                      <p:cBhvr>
                                        <p:cTn id="52" dur="10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0" presetClass="entr" presetSubtype="0" fill="hold" grpId="0" nodeType="clickEffect">
                                  <p:stCondLst>
                                    <p:cond delay="0"/>
                                  </p:stCondLst>
                                  <p:iterate type="lt">
                                    <p:tmPct val="10000"/>
                                  </p:iterate>
                                  <p:childTnLst>
                                    <p:set>
                                      <p:cBhvr>
                                        <p:cTn id="56" dur="1" fill="hold">
                                          <p:stCondLst>
                                            <p:cond delay="0"/>
                                          </p:stCondLst>
                                        </p:cTn>
                                        <p:tgtEl>
                                          <p:spTgt spid="7">
                                            <p:txEl>
                                              <p:pRg st="7" end="7"/>
                                            </p:txEl>
                                          </p:spTgt>
                                        </p:tgtEl>
                                        <p:attrNameLst>
                                          <p:attrName>style.visibility</p:attrName>
                                        </p:attrNameLst>
                                      </p:cBhvr>
                                      <p:to>
                                        <p:strVal val="visible"/>
                                      </p:to>
                                    </p:set>
                                    <p:animEffect transition="in" filter="fade">
                                      <p:cBhvr>
                                        <p:cTn id="57" dur="1000"/>
                                        <p:tgtEl>
                                          <p:spTgt spid="7">
                                            <p:txEl>
                                              <p:pRg st="7" end="7"/>
                                            </p:txEl>
                                          </p:spTgt>
                                        </p:tgtEl>
                                      </p:cBhvr>
                                    </p:animEffect>
                                    <p:anim calcmode="lin" valueType="num">
                                      <p:cBhvr>
                                        <p:cTn id="58" dur="1000" fill="hold"/>
                                        <p:tgtEl>
                                          <p:spTgt spid="7">
                                            <p:txEl>
                                              <p:pRg st="7" end="7"/>
                                            </p:txEl>
                                          </p:spTgt>
                                        </p:tgtEl>
                                        <p:attrNameLst>
                                          <p:attrName>ppt_x</p:attrName>
                                        </p:attrNameLst>
                                      </p:cBhvr>
                                      <p:tavLst>
                                        <p:tav tm="0">
                                          <p:val>
                                            <p:strVal val="#ppt_x-.1"/>
                                          </p:val>
                                        </p:tav>
                                        <p:tav tm="100000">
                                          <p:val>
                                            <p:strVal val="#ppt_x"/>
                                          </p:val>
                                        </p:tav>
                                      </p:tavLst>
                                    </p:anim>
                                    <p:anim calcmode="lin" valueType="num">
                                      <p:cBhvr>
                                        <p:cTn id="59" dur="10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lstStyle/>
          <a:p>
            <a:r>
              <a:rPr lang="en-US" b="1" dirty="0" smtClean="0">
                <a:solidFill>
                  <a:srgbClr val="FF0000"/>
                </a:solidFill>
                <a:latin typeface="Comic Sans MS" pitchFamily="66" charset="0"/>
              </a:rPr>
              <a:t>Temperance Movement</a:t>
            </a:r>
            <a:endParaRPr lang="en-US" b="1" dirty="0">
              <a:solidFill>
                <a:srgbClr val="FF0000"/>
              </a:solidFill>
              <a:latin typeface="Comic Sans MS" pitchFamily="66" charset="0"/>
            </a:endParaRPr>
          </a:p>
        </p:txBody>
      </p:sp>
      <p:sp>
        <p:nvSpPr>
          <p:cNvPr id="3" name="Content Placeholder 2"/>
          <p:cNvSpPr>
            <a:spLocks noGrp="1"/>
          </p:cNvSpPr>
          <p:nvPr>
            <p:ph idx="1"/>
          </p:nvPr>
        </p:nvSpPr>
        <p:spPr>
          <a:xfrm>
            <a:off x="1524000" y="685800"/>
            <a:ext cx="7162800" cy="4525963"/>
          </a:xfrm>
        </p:spPr>
        <p:txBody>
          <a:bodyPr/>
          <a:lstStyle/>
          <a:p>
            <a:r>
              <a:rPr lang="en-US" b="1" dirty="0" smtClean="0">
                <a:latin typeface="Comic Sans MS" pitchFamily="66" charset="0"/>
              </a:rPr>
              <a:t>Again women piggy back.  This time on Temperance (alcohol is bad and should be removed from society.)</a:t>
            </a:r>
          </a:p>
          <a:p>
            <a:r>
              <a:rPr lang="en-US" b="1" dirty="0" smtClean="0">
                <a:latin typeface="Comic Sans MS" pitchFamily="66" charset="0"/>
              </a:rPr>
              <a:t>Carrie Nation - saloon breaker</a:t>
            </a:r>
          </a:p>
          <a:p>
            <a:r>
              <a:rPr lang="en-US" b="1" dirty="0" err="1" smtClean="0">
                <a:latin typeface="Comic Sans MS" pitchFamily="66" charset="0"/>
              </a:rPr>
              <a:t>Lucretia</a:t>
            </a:r>
            <a:r>
              <a:rPr lang="en-US" b="1" dirty="0" smtClean="0">
                <a:latin typeface="Comic Sans MS" pitchFamily="66" charset="0"/>
              </a:rPr>
              <a:t> Mott – abolitionist and women’s rights advocate</a:t>
            </a:r>
          </a:p>
          <a:p>
            <a:r>
              <a:rPr lang="en-US" b="1" dirty="0" smtClean="0">
                <a:latin typeface="Comic Sans MS" pitchFamily="66" charset="0"/>
              </a:rPr>
              <a:t>Cady Stanton – women’s rights for property</a:t>
            </a:r>
          </a:p>
          <a:p>
            <a:r>
              <a:rPr lang="en-US" b="1" dirty="0" smtClean="0">
                <a:latin typeface="Comic Sans MS" pitchFamily="66" charset="0"/>
              </a:rPr>
              <a:t>Susan B Anthony – abolitionist and women’s suffrage </a:t>
            </a:r>
            <a:endParaRPr lang="en-US"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7010400" cy="914400"/>
          </a:xfrm>
        </p:spPr>
        <p:txBody>
          <a:bodyPr/>
          <a:lstStyle/>
          <a:p>
            <a:r>
              <a:rPr lang="en-US" b="1" dirty="0" smtClean="0">
                <a:latin typeface="Comic Sans MS" pitchFamily="66" charset="0"/>
              </a:rPr>
              <a:t>Suffrage Movement</a:t>
            </a:r>
            <a:endParaRPr lang="en-US" b="1" dirty="0">
              <a:latin typeface="Comic Sans MS" pitchFamily="66" charset="0"/>
            </a:endParaRPr>
          </a:p>
        </p:txBody>
      </p:sp>
      <p:pic>
        <p:nvPicPr>
          <p:cNvPr id="2052" name="Picture 4"/>
          <p:cNvPicPr>
            <a:picLocks noChangeAspect="1" noChangeArrowheads="1"/>
          </p:cNvPicPr>
          <p:nvPr/>
        </p:nvPicPr>
        <p:blipFill>
          <a:blip r:embed="rId2" cstate="print"/>
          <a:srcRect/>
          <a:stretch>
            <a:fillRect/>
          </a:stretch>
        </p:blipFill>
        <p:spPr bwMode="auto">
          <a:xfrm>
            <a:off x="6276975" y="2733674"/>
            <a:ext cx="2714625" cy="3952875"/>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3733800" y="3124200"/>
            <a:ext cx="2381250" cy="3171825"/>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a:stretch>
            <a:fillRect/>
          </a:stretch>
        </p:blipFill>
        <p:spPr bwMode="auto">
          <a:xfrm>
            <a:off x="1371600" y="3276600"/>
            <a:ext cx="2362200" cy="3273048"/>
          </a:xfrm>
          <a:prstGeom prst="rect">
            <a:avLst/>
          </a:prstGeom>
          <a:noFill/>
          <a:ln w="9525">
            <a:noFill/>
            <a:miter lim="800000"/>
            <a:headEnd/>
            <a:tailEnd/>
          </a:ln>
        </p:spPr>
      </p:pic>
      <p:pic>
        <p:nvPicPr>
          <p:cNvPr id="2056" name="Picture 8"/>
          <p:cNvPicPr>
            <a:picLocks noChangeAspect="1" noChangeArrowheads="1"/>
          </p:cNvPicPr>
          <p:nvPr/>
        </p:nvPicPr>
        <p:blipFill>
          <a:blip r:embed="rId5" cstate="print"/>
          <a:srcRect/>
          <a:stretch>
            <a:fillRect/>
          </a:stretch>
        </p:blipFill>
        <p:spPr bwMode="auto">
          <a:xfrm>
            <a:off x="304800" y="952500"/>
            <a:ext cx="8609816" cy="5219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dissolve">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dissolve">
                                      <p:cBhvr>
                                        <p:cTn id="17" dur="500"/>
                                        <p:tgtEl>
                                          <p:spTgt spid="205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dissolve">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56"/>
                                        </p:tgtEl>
                                      </p:cBhvr>
                                    </p:animEffect>
                                    <p:set>
                                      <p:cBhvr>
                                        <p:cTn id="31" dur="1" fill="hold">
                                          <p:stCondLst>
                                            <p:cond delay="499"/>
                                          </p:stCondLst>
                                        </p:cTn>
                                        <p:tgtEl>
                                          <p:spTgt spid="20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2560" y="6531"/>
            <a:ext cx="7239000" cy="1143000"/>
          </a:xfrm>
        </p:spPr>
        <p:txBody>
          <a:bodyPr/>
          <a:lstStyle/>
          <a:p>
            <a:r>
              <a:rPr lang="en-US" b="1" dirty="0" smtClean="0">
                <a:solidFill>
                  <a:srgbClr val="FF0000"/>
                </a:solidFill>
                <a:latin typeface="Comic Sans MS" pitchFamily="66" charset="0"/>
              </a:rPr>
              <a:t>Right to Vote</a:t>
            </a:r>
            <a:endParaRPr lang="en-US" b="1" dirty="0">
              <a:solidFill>
                <a:srgbClr val="FF0000"/>
              </a:solidFill>
              <a:latin typeface="Comic Sans MS" pitchFamily="66" charset="0"/>
            </a:endParaRPr>
          </a:p>
        </p:txBody>
      </p:sp>
      <p:sp>
        <p:nvSpPr>
          <p:cNvPr id="3" name="Content Placeholder 2"/>
          <p:cNvSpPr>
            <a:spLocks noGrp="1"/>
          </p:cNvSpPr>
          <p:nvPr>
            <p:ph idx="1"/>
          </p:nvPr>
        </p:nvSpPr>
        <p:spPr>
          <a:xfrm>
            <a:off x="1406434" y="610688"/>
            <a:ext cx="7737566" cy="4525963"/>
          </a:xfrm>
        </p:spPr>
        <p:txBody>
          <a:bodyPr/>
          <a:lstStyle/>
          <a:p>
            <a:pPr>
              <a:spcBef>
                <a:spcPts val="600"/>
              </a:spcBef>
            </a:pPr>
            <a:r>
              <a:rPr lang="en-US" b="1" dirty="0" smtClean="0">
                <a:latin typeface="Comic Sans MS" pitchFamily="66" charset="0"/>
              </a:rPr>
              <a:t>First country to give the right to vote were New Zealand and Australia</a:t>
            </a:r>
          </a:p>
          <a:p>
            <a:pPr lvl="1">
              <a:spcBef>
                <a:spcPts val="600"/>
              </a:spcBef>
            </a:pPr>
            <a:r>
              <a:rPr lang="en-US" b="1" dirty="0" smtClean="0">
                <a:latin typeface="Comic Sans MS" pitchFamily="66" charset="0"/>
              </a:rPr>
              <a:t>Why?  Wyoming did the same thing!</a:t>
            </a:r>
          </a:p>
          <a:p>
            <a:pPr>
              <a:spcBef>
                <a:spcPts val="600"/>
              </a:spcBef>
            </a:pPr>
            <a:r>
              <a:rPr lang="en-US" b="1" dirty="0" smtClean="0">
                <a:latin typeface="Comic Sans MS" pitchFamily="66" charset="0"/>
              </a:rPr>
              <a:t>WWI was vital in the suffragette movement…Why?</a:t>
            </a:r>
          </a:p>
          <a:p>
            <a:pPr lvl="1">
              <a:spcBef>
                <a:spcPts val="600"/>
              </a:spcBef>
            </a:pPr>
            <a:r>
              <a:rPr lang="en-US" b="1" dirty="0" smtClean="0">
                <a:latin typeface="Comic Sans MS" pitchFamily="66" charset="0"/>
              </a:rPr>
              <a:t>Women proved they could do the things men said they could not</a:t>
            </a:r>
            <a:r>
              <a:rPr lang="en-US" b="1" smtClean="0">
                <a:latin typeface="Comic Sans MS" pitchFamily="66" charset="0"/>
              </a:rPr>
              <a:t>. </a:t>
            </a:r>
          </a:p>
          <a:p>
            <a:pPr>
              <a:spcBef>
                <a:spcPts val="600"/>
              </a:spcBef>
            </a:pPr>
            <a:r>
              <a:rPr lang="en-US" b="1" smtClean="0">
                <a:latin typeface="Comic Sans MS" pitchFamily="66" charset="0"/>
              </a:rPr>
              <a:t>Most </a:t>
            </a:r>
            <a:r>
              <a:rPr lang="en-US" b="1" dirty="0" smtClean="0">
                <a:latin typeface="Comic Sans MS" pitchFamily="66" charset="0"/>
              </a:rPr>
              <a:t>by 1920s…</a:t>
            </a:r>
          </a:p>
          <a:p>
            <a:pPr lvl="1">
              <a:spcBef>
                <a:spcPts val="600"/>
              </a:spcBef>
            </a:pPr>
            <a:r>
              <a:rPr lang="en-US" sz="2400" b="1" dirty="0" smtClean="0">
                <a:latin typeface="Comic Sans MS" pitchFamily="66" charset="0"/>
              </a:rPr>
              <a:t>France 1944</a:t>
            </a:r>
          </a:p>
          <a:p>
            <a:pPr lvl="1">
              <a:spcBef>
                <a:spcPts val="600"/>
              </a:spcBef>
            </a:pPr>
            <a:r>
              <a:rPr lang="en-US" sz="2400" b="1" dirty="0" smtClean="0">
                <a:latin typeface="Comic Sans MS" pitchFamily="66" charset="0"/>
              </a:rPr>
              <a:t>Switzerland 1973 </a:t>
            </a:r>
            <a:endParaRPr lang="en-US" sz="2400"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heckerboard(across)">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7315200" cy="1143000"/>
          </a:xfrm>
        </p:spPr>
        <p:txBody>
          <a:bodyPr/>
          <a:lstStyle/>
          <a:p>
            <a:r>
              <a:rPr lang="en-US" b="1" dirty="0" smtClean="0">
                <a:solidFill>
                  <a:srgbClr val="FF0000"/>
                </a:solidFill>
                <a:latin typeface="Comic Sans MS" pitchFamily="66" charset="0"/>
              </a:rPr>
              <a:t>Modern Rights</a:t>
            </a:r>
            <a:endParaRPr lang="en-US" b="1" dirty="0">
              <a:solidFill>
                <a:srgbClr val="FF0000"/>
              </a:solidFill>
              <a:latin typeface="Comic Sans MS" pitchFamily="66" charset="0"/>
            </a:endParaRPr>
          </a:p>
        </p:txBody>
      </p:sp>
      <p:sp>
        <p:nvSpPr>
          <p:cNvPr id="5" name="Content Placeholder 4"/>
          <p:cNvSpPr>
            <a:spLocks noGrp="1"/>
          </p:cNvSpPr>
          <p:nvPr>
            <p:ph idx="1"/>
          </p:nvPr>
        </p:nvSpPr>
        <p:spPr>
          <a:xfrm>
            <a:off x="1447800" y="685800"/>
            <a:ext cx="7696200" cy="4525963"/>
          </a:xfrm>
        </p:spPr>
        <p:txBody>
          <a:bodyPr/>
          <a:lstStyle/>
          <a:p>
            <a:r>
              <a:rPr lang="en-US" b="1" dirty="0" smtClean="0">
                <a:latin typeface="Comic Sans MS" pitchFamily="66" charset="0"/>
              </a:rPr>
              <a:t>Calm until 1960s (social change in US)</a:t>
            </a:r>
          </a:p>
          <a:p>
            <a:r>
              <a:rPr lang="en-US" b="1" dirty="0" smtClean="0">
                <a:latin typeface="Comic Sans MS" pitchFamily="66" charset="0"/>
              </a:rPr>
              <a:t>Betty Friedan – Feminine Mystique</a:t>
            </a:r>
          </a:p>
          <a:p>
            <a:pPr lvl="1"/>
            <a:r>
              <a:rPr lang="en-US" b="1" dirty="0" smtClean="0">
                <a:latin typeface="Comic Sans MS" pitchFamily="66" charset="0"/>
              </a:rPr>
              <a:t>Repression of women in working world</a:t>
            </a:r>
          </a:p>
          <a:p>
            <a:r>
              <a:rPr lang="en-US" b="1" dirty="0" smtClean="0">
                <a:latin typeface="Comic Sans MS" pitchFamily="66" charset="0"/>
              </a:rPr>
              <a:t>Why did women go to college?</a:t>
            </a:r>
          </a:p>
          <a:p>
            <a:pPr lvl="1"/>
            <a:r>
              <a:rPr lang="en-US" b="1" dirty="0" smtClean="0">
                <a:latin typeface="Comic Sans MS" pitchFamily="66" charset="0"/>
              </a:rPr>
              <a:t>To get an MRS. </a:t>
            </a:r>
          </a:p>
          <a:p>
            <a:pPr lvl="1"/>
            <a:r>
              <a:rPr lang="en-US" b="1" dirty="0" smtClean="0">
                <a:latin typeface="Comic Sans MS" pitchFamily="66" charset="0"/>
              </a:rPr>
              <a:t>Even those who graduated had limited opportunity!</a:t>
            </a:r>
          </a:p>
          <a:p>
            <a:r>
              <a:rPr lang="en-US" b="1" dirty="0" smtClean="0">
                <a:latin typeface="Comic Sans MS" pitchFamily="66" charset="0"/>
              </a:rPr>
              <a:t>N.O.W. created to get Equal Rights Amendment passed 1972.  States failed to ratify it!</a:t>
            </a:r>
            <a:endParaRPr lang="en-US" b="1" dirty="0">
              <a:latin typeface="Comic Sans MS" pitchFamily="66" charset="0"/>
            </a:endParaRPr>
          </a:p>
        </p:txBody>
      </p:sp>
      <p:sp>
        <p:nvSpPr>
          <p:cNvPr id="2" name="TextBox 1"/>
          <p:cNvSpPr txBox="1"/>
          <p:nvPr/>
        </p:nvSpPr>
        <p:spPr>
          <a:xfrm>
            <a:off x="5230980" y="3492891"/>
            <a:ext cx="2667000" cy="461665"/>
          </a:xfrm>
          <a:prstGeom prst="rect">
            <a:avLst/>
          </a:prstGeom>
          <a:noFill/>
        </p:spPr>
        <p:txBody>
          <a:bodyPr wrap="square" rtlCol="0">
            <a:spAutoFit/>
          </a:bodyPr>
          <a:lstStyle/>
          <a:p>
            <a:pPr marL="0" lvl="1"/>
            <a:r>
              <a:rPr lang="en-US" b="1" dirty="0">
                <a:latin typeface="Comic Sans MS" pitchFamily="66" charset="0"/>
              </a:rPr>
              <a:t>Find a </a:t>
            </a:r>
            <a:r>
              <a:rPr lang="en-US" b="1" dirty="0" smtClean="0">
                <a:latin typeface="Comic Sans MS" pitchFamily="66" charset="0"/>
              </a:rPr>
              <a:t>husband</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6296891" y="3600450"/>
            <a:ext cx="2632710" cy="3097306"/>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1565910" y="3954556"/>
            <a:ext cx="1676400" cy="272415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3431124" y="3954556"/>
            <a:ext cx="2706786"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 calcmode="lin" valueType="num">
                                      <p:cBhvr>
                                        <p:cTn id="46"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5">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27"/>
                                        </p:tgtEl>
                                        <p:attrNameLst>
                                          <p:attrName>style.visibility</p:attrName>
                                        </p:attrNameLst>
                                      </p:cBhvr>
                                      <p:to>
                                        <p:strVal val="visible"/>
                                      </p:to>
                                    </p:set>
                                    <p:animEffect transition="in" filter="dissolve">
                                      <p:cBhvr>
                                        <p:cTn id="53" dur="500"/>
                                        <p:tgtEl>
                                          <p:spTgt spid="102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028"/>
                                        </p:tgtEl>
                                        <p:attrNameLst>
                                          <p:attrName>style.visibility</p:attrName>
                                        </p:attrNameLst>
                                      </p:cBhvr>
                                      <p:to>
                                        <p:strVal val="visible"/>
                                      </p:to>
                                    </p:set>
                                    <p:animEffect transition="in" filter="dissolve">
                                      <p:cBhvr>
                                        <p:cTn id="58" dur="500"/>
                                        <p:tgtEl>
                                          <p:spTgt spid="1028"/>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1029"/>
                                        </p:tgtEl>
                                        <p:attrNameLst>
                                          <p:attrName>style.visibility</p:attrName>
                                        </p:attrNameLst>
                                      </p:cBhvr>
                                      <p:to>
                                        <p:strVal val="visible"/>
                                      </p:to>
                                    </p:set>
                                    <p:animEffect transition="in" filter="dissolve">
                                      <p:cBhvr>
                                        <p:cTn id="63" dur="500"/>
                                        <p:tgtEl>
                                          <p:spTgt spid="1029"/>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xit" presetSubtype="16" fill="hold" nodeType="clickEffect">
                                  <p:stCondLst>
                                    <p:cond delay="0"/>
                                  </p:stCondLst>
                                  <p:childTnLst>
                                    <p:animEffect transition="out" filter="diamond(in)">
                                      <p:cBhvr>
                                        <p:cTn id="67" dur="2000"/>
                                        <p:tgtEl>
                                          <p:spTgt spid="1027"/>
                                        </p:tgtEl>
                                      </p:cBhvr>
                                    </p:animEffect>
                                    <p:set>
                                      <p:cBhvr>
                                        <p:cTn id="68" dur="1" fill="hold">
                                          <p:stCondLst>
                                            <p:cond delay="1999"/>
                                          </p:stCondLst>
                                        </p:cTn>
                                        <p:tgtEl>
                                          <p:spTgt spid="1027"/>
                                        </p:tgtEl>
                                        <p:attrNameLst>
                                          <p:attrName>style.visibility</p:attrName>
                                        </p:attrNameLst>
                                      </p:cBhvr>
                                      <p:to>
                                        <p:strVal val="hidden"/>
                                      </p:to>
                                    </p:set>
                                  </p:childTnLst>
                                </p:cTn>
                              </p:par>
                            </p:childTnLst>
                          </p:cTn>
                        </p:par>
                        <p:par>
                          <p:cTn id="69" fill="hold">
                            <p:stCondLst>
                              <p:cond delay="2000"/>
                            </p:stCondLst>
                            <p:childTnLst>
                              <p:par>
                                <p:cTn id="70" presetID="8" presetClass="exit" presetSubtype="16" fill="hold" nodeType="afterEffect">
                                  <p:stCondLst>
                                    <p:cond delay="0"/>
                                  </p:stCondLst>
                                  <p:childTnLst>
                                    <p:animEffect transition="out" filter="diamond(in)">
                                      <p:cBhvr>
                                        <p:cTn id="71" dur="2000"/>
                                        <p:tgtEl>
                                          <p:spTgt spid="1028"/>
                                        </p:tgtEl>
                                      </p:cBhvr>
                                    </p:animEffect>
                                    <p:set>
                                      <p:cBhvr>
                                        <p:cTn id="72" dur="1" fill="hold">
                                          <p:stCondLst>
                                            <p:cond delay="1999"/>
                                          </p:stCondLst>
                                        </p:cTn>
                                        <p:tgtEl>
                                          <p:spTgt spid="1028"/>
                                        </p:tgtEl>
                                        <p:attrNameLst>
                                          <p:attrName>style.visibility</p:attrName>
                                        </p:attrNameLst>
                                      </p:cBhvr>
                                      <p:to>
                                        <p:strVal val="hidden"/>
                                      </p:to>
                                    </p:set>
                                  </p:childTnLst>
                                </p:cTn>
                              </p:par>
                            </p:childTnLst>
                          </p:cTn>
                        </p:par>
                        <p:par>
                          <p:cTn id="73" fill="hold">
                            <p:stCondLst>
                              <p:cond delay="4000"/>
                            </p:stCondLst>
                            <p:childTnLst>
                              <p:par>
                                <p:cTn id="74" presetID="8" presetClass="exit" presetSubtype="16" fill="hold" nodeType="afterEffect">
                                  <p:stCondLst>
                                    <p:cond delay="0"/>
                                  </p:stCondLst>
                                  <p:childTnLst>
                                    <p:animEffect transition="out" filter="diamond(in)">
                                      <p:cBhvr>
                                        <p:cTn id="75" dur="2000"/>
                                        <p:tgtEl>
                                          <p:spTgt spid="1029"/>
                                        </p:tgtEl>
                                      </p:cBhvr>
                                    </p:animEffect>
                                    <p:set>
                                      <p:cBhvr>
                                        <p:cTn id="76" dur="1" fill="hold">
                                          <p:stCondLst>
                                            <p:cond delay="1999"/>
                                          </p:stCondLst>
                                        </p:cTn>
                                        <p:tgtEl>
                                          <p:spTgt spid="102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grpId="0" nodeType="clickEffect">
                                  <p:stCondLst>
                                    <p:cond delay="0"/>
                                  </p:stCondLst>
                                  <p:childTnLst>
                                    <p:set>
                                      <p:cBhvr>
                                        <p:cTn id="80" dur="1" fill="hold">
                                          <p:stCondLst>
                                            <p:cond delay="0"/>
                                          </p:stCondLst>
                                        </p:cTn>
                                        <p:tgtEl>
                                          <p:spTgt spid="5">
                                            <p:txEl>
                                              <p:pRg st="6" end="6"/>
                                            </p:txEl>
                                          </p:spTgt>
                                        </p:tgtEl>
                                        <p:attrNameLst>
                                          <p:attrName>style.visibility</p:attrName>
                                        </p:attrNameLst>
                                      </p:cBhvr>
                                      <p:to>
                                        <p:strVal val="visible"/>
                                      </p:to>
                                    </p:set>
                                    <p:anim calcmode="lin" valueType="num">
                                      <p:cBhvr>
                                        <p:cTn id="81"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82"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8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52400"/>
            <a:ext cx="7315200" cy="5973763"/>
          </a:xfrm>
        </p:spPr>
        <p:txBody>
          <a:bodyPr/>
          <a:lstStyle/>
          <a:p>
            <a:r>
              <a:rPr lang="en-US" b="1" dirty="0" smtClean="0">
                <a:solidFill>
                  <a:srgbClr val="003399"/>
                </a:solidFill>
              </a:rPr>
              <a:t>Countries developed at different speeds.</a:t>
            </a:r>
          </a:p>
          <a:p>
            <a:r>
              <a:rPr lang="en-US" b="1" dirty="0" smtClean="0">
                <a:solidFill>
                  <a:srgbClr val="003399"/>
                </a:solidFill>
              </a:rPr>
              <a:t>This depended on resources, location and contact with Britain and the rest of Europe</a:t>
            </a:r>
          </a:p>
          <a:p>
            <a:pPr lvl="1"/>
            <a:r>
              <a:rPr lang="en-US" b="1" dirty="0" smtClean="0">
                <a:solidFill>
                  <a:srgbClr val="003399"/>
                </a:solidFill>
              </a:rPr>
              <a:t>Western Europe first (Eastern Europe slower.)</a:t>
            </a:r>
          </a:p>
          <a:p>
            <a:pPr lvl="1"/>
            <a:r>
              <a:rPr lang="en-US" b="1" dirty="0" smtClean="0">
                <a:solidFill>
                  <a:srgbClr val="003399"/>
                </a:solidFill>
              </a:rPr>
              <a:t>Asia much slower (except Japan)</a:t>
            </a:r>
          </a:p>
          <a:p>
            <a:pPr lvl="1"/>
            <a:r>
              <a:rPr lang="en-US" b="1" dirty="0" smtClean="0">
                <a:solidFill>
                  <a:srgbClr val="003399"/>
                </a:solidFill>
              </a:rPr>
              <a:t>Africa not at all</a:t>
            </a:r>
          </a:p>
          <a:p>
            <a:pPr lvl="1"/>
            <a:r>
              <a:rPr lang="en-US" b="1" dirty="0" smtClean="0">
                <a:solidFill>
                  <a:srgbClr val="003399"/>
                </a:solidFill>
              </a:rPr>
              <a:t>Americas led by US (Latin America slower)</a:t>
            </a:r>
            <a:endParaRPr lang="en-US" b="1" dirty="0">
              <a:solidFill>
                <a:srgbClr val="00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53" presetClass="entr" presetSubtype="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3">
                                            <p:txEl>
                                              <p:pRg st="2" end="2"/>
                                            </p:txEl>
                                          </p:spTgt>
                                        </p:tgtEl>
                                      </p:cBhvr>
                                    </p:animEffect>
                                  </p:childTnLst>
                                </p:cTn>
                              </p:par>
                            </p:childTnLst>
                          </p:cTn>
                        </p:par>
                        <p:par>
                          <p:cTn id="23" fill="hold">
                            <p:stCondLst>
                              <p:cond delay="1000"/>
                            </p:stCondLst>
                            <p:childTnLst>
                              <p:par>
                                <p:cTn id="24" presetID="53" presetClass="entr" presetSubtype="0"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par>
                          <p:cTn id="29" fill="hold">
                            <p:stCondLst>
                              <p:cond delay="1500"/>
                            </p:stCondLst>
                            <p:childTnLst>
                              <p:par>
                                <p:cTn id="30" presetID="53" presetClass="entr" presetSubtype="0"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p:cTn id="3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3">
                                            <p:txEl>
                                              <p:pRg st="4" end="4"/>
                                            </p:txEl>
                                          </p:spTgt>
                                        </p:tgtEl>
                                      </p:cBhvr>
                                    </p:animEffect>
                                  </p:childTnLst>
                                </p:cTn>
                              </p:par>
                            </p:childTnLst>
                          </p:cTn>
                        </p:par>
                        <p:par>
                          <p:cTn id="35" fill="hold">
                            <p:stCondLst>
                              <p:cond delay="2000"/>
                            </p:stCondLst>
                            <p:childTnLst>
                              <p:par>
                                <p:cTn id="36" presetID="53" presetClass="entr" presetSubtype="0" fill="hold"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p:cTn id="3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6934200" cy="1143000"/>
          </a:xfrm>
        </p:spPr>
        <p:txBody>
          <a:bodyPr/>
          <a:lstStyle/>
          <a:p>
            <a:r>
              <a:rPr lang="en-US" b="1" dirty="0" smtClean="0">
                <a:solidFill>
                  <a:srgbClr val="FF0000"/>
                </a:solidFill>
                <a:latin typeface="Comic Sans MS" pitchFamily="66" charset="0"/>
              </a:rPr>
              <a:t>Modern Rights</a:t>
            </a:r>
            <a:endParaRPr lang="en-US" b="1" dirty="0">
              <a:solidFill>
                <a:srgbClr val="FF0000"/>
              </a:solidFill>
              <a:latin typeface="Comic Sans MS" pitchFamily="66" charset="0"/>
            </a:endParaRPr>
          </a:p>
        </p:txBody>
      </p:sp>
      <p:sp>
        <p:nvSpPr>
          <p:cNvPr id="3" name="Content Placeholder 2"/>
          <p:cNvSpPr>
            <a:spLocks noGrp="1"/>
          </p:cNvSpPr>
          <p:nvPr>
            <p:ph idx="1"/>
          </p:nvPr>
        </p:nvSpPr>
        <p:spPr>
          <a:xfrm>
            <a:off x="1524000" y="609600"/>
            <a:ext cx="7162800" cy="5364163"/>
          </a:xfrm>
        </p:spPr>
        <p:txBody>
          <a:bodyPr/>
          <a:lstStyle/>
          <a:p>
            <a:r>
              <a:rPr lang="en-US" b="1" dirty="0" smtClean="0">
                <a:latin typeface="Comic Sans MS" pitchFamily="66" charset="0"/>
              </a:rPr>
              <a:t>1972 passage of Title IX</a:t>
            </a:r>
          </a:p>
          <a:p>
            <a:pPr lvl="1"/>
            <a:r>
              <a:rPr lang="en-US" b="1" dirty="0" smtClean="0">
                <a:latin typeface="Comic Sans MS" pitchFamily="66" charset="0"/>
              </a:rPr>
              <a:t>Equality in educational opportunity at State funded institutions</a:t>
            </a:r>
          </a:p>
          <a:p>
            <a:pPr lvl="1"/>
            <a:r>
              <a:rPr lang="en-US" b="1" dirty="0" smtClean="0">
                <a:latin typeface="Comic Sans MS" pitchFamily="66" charset="0"/>
              </a:rPr>
              <a:t>Meant scholarship opportunities had to be the same!  SPORTS!</a:t>
            </a:r>
          </a:p>
          <a:p>
            <a:r>
              <a:rPr lang="en-US" b="1" dirty="0" smtClean="0">
                <a:latin typeface="Comic Sans MS" pitchFamily="66" charset="0"/>
              </a:rPr>
              <a:t>Financial rights</a:t>
            </a:r>
          </a:p>
          <a:p>
            <a:pPr lvl="1"/>
            <a:r>
              <a:rPr lang="en-US" b="1" dirty="0" smtClean="0">
                <a:latin typeface="Comic Sans MS" pitchFamily="66" charset="0"/>
              </a:rPr>
              <a:t>Until 1970s women could not get a loan in their own name.  Based on husband’s credit!</a:t>
            </a:r>
          </a:p>
          <a:p>
            <a:pPr lvl="1"/>
            <a:r>
              <a:rPr lang="en-US" b="1" dirty="0" smtClean="0">
                <a:latin typeface="Comic Sans MS" pitchFamily="66" charset="0"/>
              </a:rPr>
              <a:t>1974 congress passed law making discrimination based on gender illegal.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6934200" cy="1143000"/>
          </a:xfrm>
        </p:spPr>
        <p:txBody>
          <a:bodyPr/>
          <a:lstStyle/>
          <a:p>
            <a:r>
              <a:rPr lang="en-US" b="1" dirty="0" smtClean="0">
                <a:solidFill>
                  <a:srgbClr val="FF0000"/>
                </a:solidFill>
                <a:latin typeface="Comic Sans MS" panose="030F0702030302020204" pitchFamily="66" charset="0"/>
              </a:rPr>
              <a:t>Present Day Issues</a:t>
            </a:r>
            <a:endParaRPr lang="en-US" b="1" dirty="0">
              <a:solidFill>
                <a:srgbClr val="FF0000"/>
              </a:solidFill>
              <a:latin typeface="Comic Sans MS" panose="030F0702030302020204" pitchFamily="66" charset="0"/>
            </a:endParaRPr>
          </a:p>
        </p:txBody>
      </p:sp>
      <p:sp>
        <p:nvSpPr>
          <p:cNvPr id="3" name="Content Placeholder 2"/>
          <p:cNvSpPr>
            <a:spLocks noGrp="1"/>
          </p:cNvSpPr>
          <p:nvPr>
            <p:ph idx="1"/>
          </p:nvPr>
        </p:nvSpPr>
        <p:spPr>
          <a:xfrm>
            <a:off x="1371600" y="609600"/>
            <a:ext cx="7772400" cy="5135563"/>
          </a:xfrm>
        </p:spPr>
        <p:txBody>
          <a:bodyPr/>
          <a:lstStyle/>
          <a:p>
            <a:r>
              <a:rPr lang="en-US" b="1" dirty="0" smtClean="0">
                <a:latin typeface="Comic Sans MS" panose="030F0702030302020204" pitchFamily="66" charset="0"/>
              </a:rPr>
              <a:t>Is the US still too sexist?</a:t>
            </a:r>
          </a:p>
          <a:p>
            <a:r>
              <a:rPr lang="en-US" b="1" dirty="0" smtClean="0">
                <a:latin typeface="Comic Sans MS" panose="030F0702030302020204" pitchFamily="66" charset="0"/>
              </a:rPr>
              <a:t>Is coverage of women’s sport a waste of time?</a:t>
            </a:r>
          </a:p>
          <a:p>
            <a:r>
              <a:rPr lang="en-US" b="1" dirty="0" smtClean="0">
                <a:latin typeface="Comic Sans MS" panose="030F0702030302020204" pitchFamily="66" charset="0"/>
              </a:rPr>
              <a:t>Should women be allowed to serve in combat roles? </a:t>
            </a:r>
            <a:r>
              <a:rPr lang="en-US" sz="2000" b="1" dirty="0" smtClean="0">
                <a:latin typeface="Comic Sans MS" panose="030F0702030302020204" pitchFamily="66" charset="0"/>
              </a:rPr>
              <a:t>Just allowed Jan 2016</a:t>
            </a:r>
            <a:endParaRPr lang="en-US" b="1" dirty="0" smtClean="0">
              <a:latin typeface="Comic Sans MS" panose="030F0702030302020204" pitchFamily="66" charset="0"/>
            </a:endParaRPr>
          </a:p>
          <a:p>
            <a:r>
              <a:rPr lang="en-US" b="1" dirty="0" smtClean="0">
                <a:latin typeface="Comic Sans MS" panose="030F0702030302020204" pitchFamily="66" charset="0"/>
              </a:rPr>
              <a:t>Are there jobs which women should not be able to get?</a:t>
            </a:r>
          </a:p>
          <a:p>
            <a:r>
              <a:rPr lang="en-US" b="1" dirty="0" smtClean="0">
                <a:latin typeface="Comic Sans MS" panose="030F0702030302020204" pitchFamily="66" charset="0"/>
              </a:rPr>
              <a:t>Should prostitution be legal?  </a:t>
            </a:r>
          </a:p>
          <a:p>
            <a:r>
              <a:rPr lang="en-US" b="1" dirty="0" smtClean="0">
                <a:latin typeface="Comic Sans MS" panose="030F0702030302020204" pitchFamily="66" charset="0"/>
              </a:rPr>
              <a:t>Womb for rent?</a:t>
            </a:r>
          </a:p>
          <a:p>
            <a:r>
              <a:rPr lang="en-US" b="1" dirty="0" smtClean="0">
                <a:latin typeface="Comic Sans MS" panose="030F0702030302020204" pitchFamily="66" charset="0"/>
              </a:rPr>
              <a:t>Should men have a say in the abortion issue?</a:t>
            </a:r>
            <a:endParaRPr lang="en-US" b="1" dirty="0">
              <a:latin typeface="Comic Sans MS" panose="030F0702030302020204" pitchFamily="66" charset="0"/>
            </a:endParaRPr>
          </a:p>
        </p:txBody>
      </p:sp>
      <p:sp>
        <p:nvSpPr>
          <p:cNvPr id="4" name="TextBox 3"/>
          <p:cNvSpPr txBox="1"/>
          <p:nvPr/>
        </p:nvSpPr>
        <p:spPr>
          <a:xfrm>
            <a:off x="1371601" y="1219200"/>
            <a:ext cx="3733800" cy="1569660"/>
          </a:xfrm>
          <a:prstGeom prst="rect">
            <a:avLst/>
          </a:prstGeom>
          <a:noFill/>
        </p:spPr>
        <p:txBody>
          <a:bodyPr wrap="square" rtlCol="0">
            <a:spAutoFit/>
          </a:bodyPr>
          <a:lstStyle/>
          <a:p>
            <a:r>
              <a:rPr lang="en-US" b="1" dirty="0" smtClean="0">
                <a:solidFill>
                  <a:srgbClr val="003399"/>
                </a:solidFill>
              </a:rPr>
              <a:t>2014 Stephen A </a:t>
            </a:r>
            <a:r>
              <a:rPr lang="en-US" b="1" dirty="0">
                <a:solidFill>
                  <a:srgbClr val="003399"/>
                </a:solidFill>
              </a:rPr>
              <a:t>Smith to Women: </a:t>
            </a:r>
            <a:r>
              <a:rPr lang="en-US" b="1" dirty="0" smtClean="0">
                <a:solidFill>
                  <a:srgbClr val="FF0000"/>
                </a:solidFill>
              </a:rPr>
              <a:t>“Don’t do </a:t>
            </a:r>
            <a:r>
              <a:rPr lang="en-US" b="1" dirty="0">
                <a:solidFill>
                  <a:srgbClr val="FF0000"/>
                </a:solidFill>
              </a:rPr>
              <a:t>a</a:t>
            </a:r>
            <a:r>
              <a:rPr lang="en-US" b="1" dirty="0" smtClean="0">
                <a:solidFill>
                  <a:srgbClr val="FF0000"/>
                </a:solidFill>
              </a:rPr>
              <a:t>nything </a:t>
            </a:r>
            <a:r>
              <a:rPr lang="en-US" b="1" dirty="0">
                <a:solidFill>
                  <a:srgbClr val="FF0000"/>
                </a:solidFill>
              </a:rPr>
              <a:t>to </a:t>
            </a:r>
            <a:r>
              <a:rPr lang="en-US" b="1" dirty="0" smtClean="0">
                <a:solidFill>
                  <a:srgbClr val="FF0000"/>
                </a:solidFill>
              </a:rPr>
              <a:t>‘Provoke</a:t>
            </a:r>
            <a:r>
              <a:rPr lang="en-US" b="1" dirty="0">
                <a:solidFill>
                  <a:srgbClr val="FF0000"/>
                </a:solidFill>
              </a:rPr>
              <a:t>’ </a:t>
            </a:r>
            <a:r>
              <a:rPr lang="en-US" b="1" dirty="0" smtClean="0">
                <a:solidFill>
                  <a:srgbClr val="FF0000"/>
                </a:solidFill>
              </a:rPr>
              <a:t>men </a:t>
            </a:r>
            <a:r>
              <a:rPr lang="en-US" b="1" dirty="0">
                <a:solidFill>
                  <a:srgbClr val="FF0000"/>
                </a:solidFill>
              </a:rPr>
              <a:t>into </a:t>
            </a:r>
            <a:r>
              <a:rPr lang="en-US" b="1" dirty="0" smtClean="0">
                <a:solidFill>
                  <a:srgbClr val="FF0000"/>
                </a:solidFill>
              </a:rPr>
              <a:t>beating </a:t>
            </a:r>
            <a:r>
              <a:rPr lang="en-US" b="1" dirty="0">
                <a:solidFill>
                  <a:srgbClr val="FF0000"/>
                </a:solidFill>
              </a:rPr>
              <a:t>y</a:t>
            </a:r>
            <a:r>
              <a:rPr lang="en-US" b="1" dirty="0" smtClean="0">
                <a:solidFill>
                  <a:srgbClr val="FF0000"/>
                </a:solidFill>
              </a:rPr>
              <a:t>ou!”  </a:t>
            </a:r>
            <a:endParaRPr lang="en-US" b="1" dirty="0">
              <a:solidFill>
                <a:srgbClr val="003399"/>
              </a:solidFill>
            </a:endParaRPr>
          </a:p>
        </p:txBody>
      </p:sp>
      <p:sp>
        <p:nvSpPr>
          <p:cNvPr id="5" name="TextBox 4"/>
          <p:cNvSpPr txBox="1"/>
          <p:nvPr/>
        </p:nvSpPr>
        <p:spPr>
          <a:xfrm>
            <a:off x="1363718" y="2819400"/>
            <a:ext cx="3581400" cy="4154984"/>
          </a:xfrm>
          <a:prstGeom prst="rect">
            <a:avLst/>
          </a:prstGeom>
          <a:noFill/>
        </p:spPr>
        <p:txBody>
          <a:bodyPr wrap="square" rtlCol="0">
            <a:spAutoFit/>
          </a:bodyPr>
          <a:lstStyle/>
          <a:p>
            <a:r>
              <a:rPr lang="en-US" b="1" dirty="0">
                <a:solidFill>
                  <a:srgbClr val="FF0000"/>
                </a:solidFill>
              </a:rPr>
              <a:t>“I’ve struggled with it myself for a long time, but I came to realize that life is that gift from God. And even when life begins in that horrible situation of rape, that it is something that God intended to happen</a:t>
            </a:r>
            <a:r>
              <a:rPr lang="en-US" b="1" dirty="0" smtClean="0">
                <a:solidFill>
                  <a:srgbClr val="FF0000"/>
                </a:solidFill>
              </a:rPr>
              <a:t>.” </a:t>
            </a:r>
            <a:r>
              <a:rPr lang="en-US" b="1" dirty="0" smtClean="0">
                <a:solidFill>
                  <a:srgbClr val="003399"/>
                </a:solidFill>
              </a:rPr>
              <a:t>Richard </a:t>
            </a:r>
            <a:r>
              <a:rPr lang="en-US" b="1" dirty="0" err="1" smtClean="0">
                <a:solidFill>
                  <a:srgbClr val="003399"/>
                </a:solidFill>
              </a:rPr>
              <a:t>Mourdock</a:t>
            </a:r>
            <a:r>
              <a:rPr lang="en-US" b="1" dirty="0" smtClean="0">
                <a:solidFill>
                  <a:srgbClr val="003399"/>
                </a:solidFill>
              </a:rPr>
              <a:t> on abortion 2012</a:t>
            </a:r>
            <a:endParaRPr lang="en-US" b="1" dirty="0">
              <a:solidFill>
                <a:srgbClr val="FF0000"/>
              </a:solidFill>
            </a:endParaRPr>
          </a:p>
        </p:txBody>
      </p:sp>
      <p:sp>
        <p:nvSpPr>
          <p:cNvPr id="6" name="TextBox 5"/>
          <p:cNvSpPr txBox="1"/>
          <p:nvPr/>
        </p:nvSpPr>
        <p:spPr>
          <a:xfrm>
            <a:off x="5334000" y="1295400"/>
            <a:ext cx="3549069" cy="5632311"/>
          </a:xfrm>
          <a:prstGeom prst="rect">
            <a:avLst/>
          </a:prstGeom>
          <a:noFill/>
        </p:spPr>
        <p:txBody>
          <a:bodyPr wrap="square" rtlCol="0">
            <a:spAutoFit/>
          </a:bodyPr>
          <a:lstStyle/>
          <a:p>
            <a:r>
              <a:rPr lang="en-US" b="1" dirty="0">
                <a:solidFill>
                  <a:srgbClr val="FF0000"/>
                </a:solidFill>
              </a:rPr>
              <a:t>“It seems to be, first of all, from what I understand from doctors, it’s really rare. If it’s a legitimate rape, the female body has ways to try to shut the whole thing down.”</a:t>
            </a:r>
            <a:br>
              <a:rPr lang="en-US" b="1" dirty="0">
                <a:solidFill>
                  <a:srgbClr val="FF0000"/>
                </a:solidFill>
              </a:rPr>
            </a:br>
            <a:r>
              <a:rPr lang="en-US" b="1" dirty="0">
                <a:solidFill>
                  <a:srgbClr val="FF0000"/>
                </a:solidFill>
              </a:rPr>
              <a:t>-</a:t>
            </a:r>
            <a:r>
              <a:rPr lang="en-US" b="1" dirty="0">
                <a:solidFill>
                  <a:srgbClr val="003399"/>
                </a:solidFill>
              </a:rPr>
              <a:t>Missouri Senate candidate Todd Akin, </a:t>
            </a:r>
            <a:r>
              <a:rPr lang="en-US" b="1" dirty="0" smtClean="0">
                <a:solidFill>
                  <a:srgbClr val="003399"/>
                </a:solidFill>
              </a:rPr>
              <a:t>on abortion…claiming </a:t>
            </a:r>
            <a:r>
              <a:rPr lang="en-US" b="1" dirty="0">
                <a:solidFill>
                  <a:srgbClr val="003399"/>
                </a:solidFill>
              </a:rPr>
              <a:t>that women can shut down the reproductive process during rape to prevent pregnancy</a:t>
            </a:r>
            <a:r>
              <a:rPr lang="en-US" b="1" dirty="0" smtClean="0">
                <a:solidFill>
                  <a:srgbClr val="003399"/>
                </a:solidFill>
              </a:rPr>
              <a:t>, 2012</a:t>
            </a:r>
            <a:r>
              <a:rPr lang="en-US" b="1" dirty="0">
                <a:solidFill>
                  <a:srgbClr val="003399"/>
                </a:solidFill>
              </a:rPr>
              <a: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1" y="1497013"/>
            <a:ext cx="7823200" cy="4400550"/>
          </a:xfrm>
          <a:prstGeom prst="rect">
            <a:avLst/>
          </a:prstGeom>
        </p:spPr>
      </p:pic>
    </p:spTree>
    <p:extLst>
      <p:ext uri="{BB962C8B-B14F-4D97-AF65-F5344CB8AC3E}">
        <p14:creationId xmlns:p14="http://schemas.microsoft.com/office/powerpoint/2010/main" val="307984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5"/>
                                        </p:tgtEl>
                                        <p:attrNameLst>
                                          <p:attrName>ppt_x</p:attrName>
                                        </p:attrNameLst>
                                      </p:cBhvr>
                                      <p:tavLst>
                                        <p:tav tm="0">
                                          <p:val>
                                            <p:strVal val="ppt_x"/>
                                          </p:val>
                                        </p:tav>
                                        <p:tav tm="100000">
                                          <p:val>
                                            <p:strVal val="ppt_x"/>
                                          </p:val>
                                        </p:tav>
                                      </p:tavLst>
                                    </p:anim>
                                    <p:anim calcmode="lin" valueType="num">
                                      <p:cBhvr additive="base">
                                        <p:cTn id="35" dur="500"/>
                                        <p:tgtEl>
                                          <p:spTgt spid="5"/>
                                        </p:tgtEl>
                                        <p:attrNameLst>
                                          <p:attrName>ppt_y</p:attrName>
                                        </p:attrNameLst>
                                      </p:cBhvr>
                                      <p:tavLst>
                                        <p:tav tm="0">
                                          <p:val>
                                            <p:strVal val="ppt_y"/>
                                          </p:val>
                                        </p:tav>
                                        <p:tav tm="100000">
                                          <p:val>
                                            <p:strVal val="1+ppt_h/2"/>
                                          </p:val>
                                        </p:tav>
                                      </p:tavLst>
                                    </p:anim>
                                    <p:set>
                                      <p:cBhvr>
                                        <p:cTn id="36" dur="1" fill="hold">
                                          <p:stCondLst>
                                            <p:cond delay="499"/>
                                          </p:stCondLst>
                                        </p:cTn>
                                        <p:tgtEl>
                                          <p:spTgt spid="5"/>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4"/>
                                        </p:tgtEl>
                                        <p:attrNameLst>
                                          <p:attrName>ppt_x</p:attrName>
                                        </p:attrNameLst>
                                      </p:cBhvr>
                                      <p:tavLst>
                                        <p:tav tm="0">
                                          <p:val>
                                            <p:strVal val="ppt_x"/>
                                          </p:val>
                                        </p:tav>
                                        <p:tav tm="100000">
                                          <p:val>
                                            <p:strVal val="ppt_x"/>
                                          </p:val>
                                        </p:tav>
                                      </p:tavLst>
                                    </p:anim>
                                    <p:anim calcmode="lin" valueType="num">
                                      <p:cBhvr additive="base">
                                        <p:cTn id="39" dur="500"/>
                                        <p:tgtEl>
                                          <p:spTgt spid="4"/>
                                        </p:tgtEl>
                                        <p:attrNameLst>
                                          <p:attrName>ppt_y</p:attrName>
                                        </p:attrNameLst>
                                      </p:cBhvr>
                                      <p:tavLst>
                                        <p:tav tm="0">
                                          <p:val>
                                            <p:strVal val="ppt_y"/>
                                          </p:val>
                                        </p:tav>
                                        <p:tav tm="100000">
                                          <p:val>
                                            <p:strVal val="1+ppt_h/2"/>
                                          </p:val>
                                        </p:tav>
                                      </p:tavLst>
                                    </p:anim>
                                    <p:set>
                                      <p:cBhvr>
                                        <p:cTn id="40" dur="1" fill="hold">
                                          <p:stCondLst>
                                            <p:cond delay="499"/>
                                          </p:stCondLst>
                                        </p:cTn>
                                        <p:tgtEl>
                                          <p:spTgt spid="4"/>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6"/>
                                        </p:tgtEl>
                                        <p:attrNameLst>
                                          <p:attrName>ppt_x</p:attrName>
                                        </p:attrNameLst>
                                      </p:cBhvr>
                                      <p:tavLst>
                                        <p:tav tm="0">
                                          <p:val>
                                            <p:strVal val="ppt_x"/>
                                          </p:val>
                                        </p:tav>
                                        <p:tav tm="100000">
                                          <p:val>
                                            <p:strVal val="ppt_x"/>
                                          </p:val>
                                        </p:tav>
                                      </p:tavLst>
                                    </p:anim>
                                    <p:anim calcmode="lin" valueType="num">
                                      <p:cBhvr additive="base">
                                        <p:cTn id="43" dur="500"/>
                                        <p:tgtEl>
                                          <p:spTgt spid="6"/>
                                        </p:tgtEl>
                                        <p:attrNameLst>
                                          <p:attrName>ppt_y</p:attrName>
                                        </p:attrNameLst>
                                      </p:cBhvr>
                                      <p:tavLst>
                                        <p:tav tm="0">
                                          <p:val>
                                            <p:strVal val="ppt_y"/>
                                          </p:val>
                                        </p:tav>
                                        <p:tav tm="100000">
                                          <p:val>
                                            <p:strVal val="1+ppt_h/2"/>
                                          </p:val>
                                        </p:tav>
                                      </p:tavLst>
                                    </p:anim>
                                    <p:set>
                                      <p:cBhvr>
                                        <p:cTn id="44" dur="1" fill="hold">
                                          <p:stCondLst>
                                            <p:cond delay="499"/>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3304636" y="112713"/>
            <a:ext cx="3324764" cy="4325937"/>
          </a:xfrm>
          <a:prstGeom prst="rect">
            <a:avLst/>
          </a:prstGeom>
          <a:noFill/>
          <a:ln w="9525">
            <a:noFill/>
            <a:miter lim="800000"/>
            <a:headEnd/>
            <a:tailEnd/>
          </a:ln>
        </p:spPr>
      </p:pic>
      <p:sp>
        <p:nvSpPr>
          <p:cNvPr id="5" name="Text Box 5"/>
          <p:cNvSpPr txBox="1">
            <a:spLocks noChangeArrowheads="1"/>
          </p:cNvSpPr>
          <p:nvPr/>
        </p:nvSpPr>
        <p:spPr bwMode="auto">
          <a:xfrm>
            <a:off x="1295400" y="4343400"/>
            <a:ext cx="7831667" cy="2554545"/>
          </a:xfrm>
          <a:prstGeom prst="rect">
            <a:avLst/>
          </a:prstGeom>
          <a:noFill/>
          <a:ln w="9525">
            <a:noFill/>
            <a:miter lim="800000"/>
            <a:headEnd/>
            <a:tailEnd/>
          </a:ln>
        </p:spPr>
        <p:txBody>
          <a:bodyPr wrap="square">
            <a:spAutoFit/>
          </a:bodyPr>
          <a:lstStyle/>
          <a:p>
            <a:pPr>
              <a:buFontTx/>
              <a:buChar char="•"/>
            </a:pPr>
            <a:r>
              <a:rPr lang="en-US" sz="3200" b="1" dirty="0">
                <a:effectLst>
                  <a:outerShdw blurRad="38100" dist="38100" dir="2700000" algn="tl">
                    <a:srgbClr val="000000">
                      <a:alpha val="43137"/>
                    </a:srgbClr>
                  </a:outerShdw>
                </a:effectLst>
                <a:latin typeface="Comic Sans MS" pitchFamily="66" charset="0"/>
              </a:rPr>
              <a:t>Charles Darwin’s theory of evolution came from Malthus concerns about population.</a:t>
            </a:r>
          </a:p>
          <a:p>
            <a:pPr>
              <a:buFontTx/>
              <a:buChar char="•"/>
            </a:pPr>
            <a:r>
              <a:rPr lang="en-US" sz="3200" b="1" dirty="0">
                <a:effectLst>
                  <a:outerShdw blurRad="38100" dist="38100" dir="2700000" algn="tl">
                    <a:srgbClr val="000000">
                      <a:alpha val="43137"/>
                    </a:srgbClr>
                  </a:outerShdw>
                </a:effectLst>
                <a:latin typeface="Comic Sans MS" pitchFamily="66" charset="0"/>
              </a:rPr>
              <a:t>Travel on HMS Beagle allows ideas to be really formulated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a:xfrm>
            <a:off x="2971800" y="1197909"/>
            <a:ext cx="4495800" cy="5355291"/>
          </a:xfrm>
          <a:prstGeom prst="rect">
            <a:avLst/>
          </a:prstGeom>
        </p:spPr>
      </p:pic>
      <p:sp>
        <p:nvSpPr>
          <p:cNvPr id="4" name="Rectangle 2"/>
          <p:cNvSpPr>
            <a:spLocks noGrp="1" noChangeArrowheads="1"/>
          </p:cNvSpPr>
          <p:nvPr>
            <p:ph type="title"/>
          </p:nvPr>
        </p:nvSpPr>
        <p:spPr>
          <a:xfrm>
            <a:off x="1371600" y="0"/>
            <a:ext cx="7924800" cy="1066800"/>
          </a:xfrm>
        </p:spPr>
        <p:txBody>
          <a:bodyPr/>
          <a:lstStyle/>
          <a:p>
            <a:pPr eaLnBrk="1" hangingPunct="1"/>
            <a:r>
              <a:rPr lang="en-US" sz="4000" b="1" dirty="0" smtClean="0">
                <a:solidFill>
                  <a:srgbClr val="FF0000"/>
                </a:solidFill>
                <a:latin typeface="Comic Sans MS" pitchFamily="66" charset="0"/>
              </a:rPr>
              <a:t>The Book That Shook The World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371600" y="76200"/>
            <a:ext cx="77724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omic Sans MS" pitchFamily="66" charset="0"/>
                <a:ea typeface="+mj-ea"/>
                <a:cs typeface="+mj-cs"/>
              </a:rPr>
              <a:t>The Book That Shook the World II</a:t>
            </a:r>
          </a:p>
        </p:txBody>
      </p:sp>
      <p:pic>
        <p:nvPicPr>
          <p:cNvPr id="5" name="Picture 4"/>
          <p:cNvPicPr>
            <a:picLocks noChangeAspect="1" noChangeArrowheads="1"/>
          </p:cNvPicPr>
          <p:nvPr/>
        </p:nvPicPr>
        <p:blipFill>
          <a:blip r:embed="rId2" cstate="print"/>
          <a:srcRect/>
          <a:stretch>
            <a:fillRect/>
          </a:stretch>
        </p:blipFill>
        <p:spPr bwMode="auto">
          <a:xfrm>
            <a:off x="1217084" y="1371600"/>
            <a:ext cx="4497916" cy="3333750"/>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a:stretch>
            <a:fillRect/>
          </a:stretch>
        </p:blipFill>
        <p:spPr bwMode="auto">
          <a:xfrm>
            <a:off x="5791200" y="1371600"/>
            <a:ext cx="3310466" cy="4800600"/>
          </a:xfrm>
          <a:prstGeom prst="rect">
            <a:avLst/>
          </a:prstGeom>
          <a:noFill/>
          <a:ln w="9525">
            <a:noFill/>
            <a:miter lim="800000"/>
            <a:headEnd/>
            <a:tailEnd/>
          </a:ln>
        </p:spPr>
      </p:pic>
      <p:sp>
        <p:nvSpPr>
          <p:cNvPr id="7" name="Text Box 6"/>
          <p:cNvSpPr txBox="1">
            <a:spLocks noChangeArrowheads="1"/>
          </p:cNvSpPr>
          <p:nvPr/>
        </p:nvSpPr>
        <p:spPr bwMode="auto">
          <a:xfrm>
            <a:off x="1447800" y="4800600"/>
            <a:ext cx="4745566" cy="1754326"/>
          </a:xfrm>
          <a:prstGeom prst="rect">
            <a:avLst/>
          </a:prstGeom>
          <a:noFill/>
          <a:ln w="9525">
            <a:noFill/>
            <a:miter lim="800000"/>
            <a:headEnd/>
            <a:tailEnd/>
          </a:ln>
        </p:spPr>
        <p:txBody>
          <a:bodyPr wrap="square">
            <a:spAutoFit/>
          </a:bodyPr>
          <a:lstStyle/>
          <a:p>
            <a:pPr>
              <a:spcBef>
                <a:spcPct val="50000"/>
              </a:spcBef>
            </a:pPr>
            <a:r>
              <a:rPr lang="en-US" sz="2400" b="1" dirty="0">
                <a:effectLst>
                  <a:outerShdw blurRad="38100" dist="38100" dir="2700000" algn="tl">
                    <a:srgbClr val="000000">
                      <a:alpha val="43137"/>
                    </a:srgbClr>
                  </a:outerShdw>
                </a:effectLst>
                <a:latin typeface="Comic Sans MS" pitchFamily="66" charset="0"/>
              </a:rPr>
              <a:t>Published 1871. Darwin died 1882.</a:t>
            </a:r>
          </a:p>
          <a:p>
            <a:pPr>
              <a:spcBef>
                <a:spcPct val="50000"/>
              </a:spcBef>
            </a:pPr>
            <a:r>
              <a:rPr lang="en-US" sz="2400" b="1" dirty="0">
                <a:effectLst>
                  <a:outerShdw blurRad="38100" dist="38100" dir="2700000" algn="tl">
                    <a:srgbClr val="000000">
                      <a:alpha val="43137"/>
                    </a:srgbClr>
                  </a:outerShdw>
                </a:effectLst>
                <a:latin typeface="Comic Sans MS" pitchFamily="66" charset="0"/>
              </a:rPr>
              <a:t>Both works eliminated the “need” for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par>
                                <p:cTn id="12" presetID="9"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par>
                          <p:cTn id="15" fill="hold">
                            <p:stCondLst>
                              <p:cond delay="500"/>
                            </p:stCondLst>
                            <p:childTnLst>
                              <p:par>
                                <p:cTn id="16" presetID="34"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from="(-#ppt_w/2)" to="(#ppt_x)" calcmode="lin" valueType="num">
                                      <p:cBhvr>
                                        <p:cTn id="18" dur="600" fill="hold">
                                          <p:stCondLst>
                                            <p:cond delay="0"/>
                                          </p:stCondLst>
                                        </p:cTn>
                                        <p:tgtEl>
                                          <p:spTgt spid="7"/>
                                        </p:tgtEl>
                                        <p:attrNameLst>
                                          <p:attrName>ppt_x</p:attrName>
                                        </p:attrNameLst>
                                      </p:cBhvr>
                                    </p:anim>
                                    <p:anim from="0" to="-1.0" calcmode="lin" valueType="num">
                                      <p:cBhvr>
                                        <p:cTn id="19" dur="200" decel="50000" autoRev="1" fill="hold">
                                          <p:stCondLst>
                                            <p:cond delay="600"/>
                                          </p:stCondLst>
                                        </p:cTn>
                                        <p:tgtEl>
                                          <p:spTgt spid="7"/>
                                        </p:tgtEl>
                                        <p:attrNameLst>
                                          <p:attrName>xshear</p:attrName>
                                        </p:attrNameLst>
                                      </p:cBhvr>
                                    </p:anim>
                                    <p:animScale>
                                      <p:cBhvr>
                                        <p:cTn id="20" dur="200" decel="100000" autoRev="1" fill="hold">
                                          <p:stCondLst>
                                            <p:cond delay="600"/>
                                          </p:stCondLst>
                                        </p:cTn>
                                        <p:tgtEl>
                                          <p:spTgt spid="7"/>
                                        </p:tgtEl>
                                      </p:cBhvr>
                                      <p:from x="100000" y="100000"/>
                                      <p:to x="80000" y="100000"/>
                                    </p:animScale>
                                    <p:anim by="(#ppt_h/3+#ppt_w*0.1)" calcmode="lin" valueType="num">
                                      <p:cBhvr additive="sum">
                                        <p:cTn id="21"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895600" y="381000"/>
            <a:ext cx="4648200" cy="60194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omic Sans MS" pitchFamily="66" charset="0"/>
                <a:ea typeface="+mj-ea"/>
                <a:cs typeface="+mj-cs"/>
              </a:rPr>
              <a:t>Social Darwinism</a:t>
            </a:r>
          </a:p>
        </p:txBody>
      </p:sp>
      <p:sp>
        <p:nvSpPr>
          <p:cNvPr id="3" name="Rectangle 3"/>
          <p:cNvSpPr txBox="1">
            <a:spLocks noChangeArrowheads="1"/>
          </p:cNvSpPr>
          <p:nvPr/>
        </p:nvSpPr>
        <p:spPr>
          <a:xfrm>
            <a:off x="3810000" y="1219200"/>
            <a:ext cx="5562600" cy="4525963"/>
          </a:xfrm>
          <a:prstGeom prst="rect">
            <a:avLst/>
          </a:prstGeom>
        </p:spPr>
        <p:txBody>
          <a:bodyPr/>
          <a:lstStyle/>
          <a:p>
            <a:pPr marL="342900" lvl="0" indent="-342900">
              <a:lnSpc>
                <a:spcPct val="90000"/>
              </a:lnSpc>
              <a:spcBef>
                <a:spcPct val="20000"/>
              </a:spcBef>
              <a:buFontTx/>
              <a:buChar char="•"/>
              <a:defRPr/>
            </a:pPr>
            <a:r>
              <a:rPr kumimoji="0" lang="en-US" sz="32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omic Sans MS" pitchFamily="66" charset="0"/>
              </a:rPr>
              <a:t>Applied Darwin’s principles to human societies</a:t>
            </a:r>
            <a:r>
              <a:rPr lang="en-US" sz="3200" b="1" kern="0" dirty="0">
                <a:effectLst>
                  <a:outerShdw blurRad="38100" dist="38100" dir="2700000" algn="tl">
                    <a:srgbClr val="000000">
                      <a:alpha val="43137"/>
                    </a:srgbClr>
                  </a:outerShdw>
                </a:effectLst>
                <a:latin typeface="Comic Sans MS" pitchFamily="66" charset="0"/>
              </a:rPr>
              <a:t>. </a:t>
            </a:r>
            <a:r>
              <a:rPr lang="en-US" sz="3200" b="1" kern="0" dirty="0" smtClean="0">
                <a:effectLst>
                  <a:outerShdw blurRad="38100" dist="38100" dir="2700000" algn="tl">
                    <a:srgbClr val="000000">
                      <a:alpha val="43137"/>
                    </a:srgbClr>
                  </a:outerShdw>
                </a:effectLst>
                <a:latin typeface="Comic Sans MS" pitchFamily="66" charset="0"/>
              </a:rPr>
              <a:t>Spencer -  “Survival </a:t>
            </a:r>
            <a:r>
              <a:rPr lang="en-US" sz="3200" b="1" kern="0" dirty="0">
                <a:effectLst>
                  <a:outerShdw blurRad="38100" dist="38100" dir="2700000" algn="tl">
                    <a:srgbClr val="000000">
                      <a:alpha val="43137"/>
                    </a:srgbClr>
                  </a:outerShdw>
                </a:effectLst>
                <a:latin typeface="Comic Sans MS" pitchFamily="66" charset="0"/>
              </a:rPr>
              <a:t>of the fittest”</a:t>
            </a:r>
            <a:endParaRPr kumimoji="0" lang="en-US" sz="32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omic Sans MS" pitchFamily="66"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32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omic Sans MS" pitchFamily="66" charset="0"/>
              </a:rPr>
              <a:t>Who praised the ideas?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32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omic Sans MS" pitchFamily="66" charset="0"/>
              </a:rPr>
              <a:t>Justification for </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omic Sans MS" pitchFamily="66" charset="0"/>
              </a:rPr>
              <a:t>social status</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omic Sans MS" pitchFamily="66" charset="0"/>
              </a:rPr>
              <a:t>big business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32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omic Sans MS" pitchFamily="66" charset="0"/>
              </a:rPr>
              <a:t>Taken to the next level, it  justifies IMPERIALISM</a:t>
            </a:r>
          </a:p>
        </p:txBody>
      </p:sp>
      <p:pic>
        <p:nvPicPr>
          <p:cNvPr id="4" name="Picture 5" descr="spencer"/>
          <p:cNvPicPr>
            <a:picLocks noChangeAspect="1" noChangeArrowheads="1"/>
          </p:cNvPicPr>
          <p:nvPr/>
        </p:nvPicPr>
        <p:blipFill>
          <a:blip r:embed="rId2" cstate="print"/>
          <a:srcRect/>
          <a:stretch>
            <a:fillRect/>
          </a:stretch>
        </p:blipFill>
        <p:spPr bwMode="auto">
          <a:xfrm>
            <a:off x="785813" y="1362075"/>
            <a:ext cx="3100387" cy="4352925"/>
          </a:xfrm>
          <a:prstGeom prst="rect">
            <a:avLst/>
          </a:prstGeom>
          <a:noFill/>
          <a:ln w="9525">
            <a:noFill/>
            <a:miter lim="800000"/>
            <a:headEnd/>
            <a:tailEnd/>
          </a:ln>
        </p:spPr>
      </p:pic>
      <p:sp>
        <p:nvSpPr>
          <p:cNvPr id="5" name="TextBox 4"/>
          <p:cNvSpPr txBox="1">
            <a:spLocks noChangeArrowheads="1"/>
          </p:cNvSpPr>
          <p:nvPr/>
        </p:nvSpPr>
        <p:spPr bwMode="auto">
          <a:xfrm>
            <a:off x="1371600" y="5791200"/>
            <a:ext cx="1752600" cy="830997"/>
          </a:xfrm>
          <a:prstGeom prst="rect">
            <a:avLst/>
          </a:prstGeom>
          <a:noFill/>
          <a:ln w="9525">
            <a:noFill/>
            <a:miter lim="800000"/>
            <a:headEnd/>
            <a:tailEnd/>
          </a:ln>
        </p:spPr>
        <p:txBody>
          <a:bodyPr wrap="square">
            <a:spAutoFit/>
          </a:bodyPr>
          <a:lstStyle/>
          <a:p>
            <a:pPr algn="ctr"/>
            <a:r>
              <a:rPr lang="en-US" b="1" dirty="0">
                <a:effectLst>
                  <a:outerShdw blurRad="38100" dist="38100" dir="2700000" algn="tl">
                    <a:srgbClr val="000000">
                      <a:alpha val="43137"/>
                    </a:srgbClr>
                  </a:outerShdw>
                </a:effectLst>
                <a:latin typeface="Comic Sans MS" pitchFamily="66" charset="0"/>
              </a:rPr>
              <a:t>Herbert Spencer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par>
                                <p:cTn id="12" presetID="45" presetClass="entr" presetSubtype="0" fill="hold" grpId="0" nodeType="with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7" dur="500"/>
                                        <p:tgtEl>
                                          <p:spTgt spid="3">
                                            <p:txEl>
                                              <p:pRg st="2" end="2"/>
                                            </p:txEl>
                                          </p:spTgt>
                                        </p:tgtEl>
                                      </p:cBhvr>
                                    </p:animEffect>
                                  </p:childTnLst>
                                </p:cTn>
                              </p:par>
                            </p:childTnLst>
                          </p:cTn>
                        </p:par>
                        <p:par>
                          <p:cTn id="38" fill="hold">
                            <p:stCondLst>
                              <p:cond delay="500"/>
                            </p:stCondLst>
                            <p:childTnLst>
                              <p:par>
                                <p:cTn id="39" presetID="53" presetClass="entr" presetSubtype="0" fill="hold" grpId="0" nodeType="after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p:cTn id="4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3" dur="500"/>
                                        <p:tgtEl>
                                          <p:spTgt spid="3">
                                            <p:txEl>
                                              <p:pRg st="3" end="3"/>
                                            </p:txEl>
                                          </p:spTgt>
                                        </p:tgtEl>
                                      </p:cBhvr>
                                    </p:animEffect>
                                  </p:childTnLst>
                                </p:cTn>
                              </p:par>
                            </p:childTnLst>
                          </p:cTn>
                        </p:par>
                        <p:par>
                          <p:cTn id="44" fill="hold">
                            <p:stCondLst>
                              <p:cond delay="1000"/>
                            </p:stCondLst>
                            <p:childTnLst>
                              <p:par>
                                <p:cTn id="45" presetID="53" presetClass="entr" presetSubtype="0" fill="hold" grpId="0" nodeType="after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9" dur="5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 calcmode="lin" valueType="num">
                                      <p:cBhvr>
                                        <p:cTn id="5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848600" cy="1143000"/>
          </a:xfrm>
        </p:spPr>
        <p:txBody>
          <a:bodyPr/>
          <a:lstStyle/>
          <a:p>
            <a:r>
              <a:rPr lang="en-US" b="1" dirty="0" smtClean="0">
                <a:solidFill>
                  <a:srgbClr val="FF0000"/>
                </a:solidFill>
                <a:latin typeface="Comic Sans MS" pitchFamily="66" charset="0"/>
              </a:rPr>
              <a:t>Art of The Period</a:t>
            </a:r>
            <a:br>
              <a:rPr lang="en-US" b="1" dirty="0" smtClean="0">
                <a:solidFill>
                  <a:srgbClr val="FF0000"/>
                </a:solidFill>
                <a:latin typeface="Comic Sans MS" pitchFamily="66" charset="0"/>
              </a:rPr>
            </a:br>
            <a:r>
              <a:rPr lang="en-US" b="1" dirty="0" smtClean="0">
                <a:solidFill>
                  <a:srgbClr val="FF0000"/>
                </a:solidFill>
                <a:latin typeface="Comic Sans MS" pitchFamily="66" charset="0"/>
              </a:rPr>
              <a:t>1750 - 1900</a:t>
            </a:r>
            <a:endParaRPr lang="en-US" b="1" dirty="0">
              <a:solidFill>
                <a:srgbClr val="FF0000"/>
              </a:solidFill>
              <a:latin typeface="Comic Sans MS" pitchFamily="66" charset="0"/>
            </a:endParaRPr>
          </a:p>
        </p:txBody>
      </p:sp>
      <p:sp>
        <p:nvSpPr>
          <p:cNvPr id="3" name="Content Placeholder 2"/>
          <p:cNvSpPr>
            <a:spLocks noGrp="1"/>
          </p:cNvSpPr>
          <p:nvPr>
            <p:ph idx="1"/>
          </p:nvPr>
        </p:nvSpPr>
        <p:spPr>
          <a:xfrm>
            <a:off x="1295400" y="1219200"/>
            <a:ext cx="7848600" cy="4525963"/>
          </a:xfrm>
        </p:spPr>
        <p:txBody>
          <a:bodyPr/>
          <a:lstStyle/>
          <a:p>
            <a:r>
              <a:rPr lang="en-US" b="1" i="1" u="sng" dirty="0" smtClean="0">
                <a:solidFill>
                  <a:srgbClr val="003399"/>
                </a:solidFill>
                <a:latin typeface="Comic Sans MS" pitchFamily="66" charset="0"/>
              </a:rPr>
              <a:t>In art, everything is a reaction to something else.</a:t>
            </a:r>
          </a:p>
          <a:p>
            <a:r>
              <a:rPr lang="en-US" b="1" dirty="0" smtClean="0">
                <a:solidFill>
                  <a:srgbClr val="003399"/>
                </a:solidFill>
                <a:latin typeface="Comic Sans MS" pitchFamily="66" charset="0"/>
              </a:rPr>
              <a:t>Romanticism – Reaction against the progress of things.  Wanted to show there was not an explanation for everything (Science).  Power of nature.  Wanted to get an emotional reaction.  Return to simpler times. What might be the subject of “simpler times”?  </a:t>
            </a:r>
          </a:p>
          <a:p>
            <a:pPr lvl="1"/>
            <a:r>
              <a:rPr lang="en-US" b="1" dirty="0" smtClean="0">
                <a:solidFill>
                  <a:srgbClr val="003399"/>
                </a:solidFill>
                <a:latin typeface="Comic Sans MS" pitchFamily="66" charset="0"/>
              </a:rPr>
              <a:t>Often use gothic themes.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295400" y="0"/>
            <a:ext cx="7848600" cy="1200329"/>
          </a:xfrm>
          <a:prstGeom prst="rect">
            <a:avLst/>
          </a:prstGeom>
          <a:noFill/>
          <a:ln w="9525">
            <a:noFill/>
            <a:miter lim="800000"/>
            <a:headEnd/>
            <a:tailEnd/>
          </a:ln>
          <a:effectLst>
            <a:outerShdw dist="45791" dir="3378596" algn="ctr" rotWithShape="0">
              <a:srgbClr val="000000"/>
            </a:outerShdw>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36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agicMedieval" pitchFamily="2" charset="0"/>
              </a:rPr>
              <a:t>The Polar Sea (aka The Sea of Ice)</a:t>
            </a:r>
            <a:br>
              <a:rPr kumimoji="0" lang="en-US" sz="36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agicMedieval" pitchFamily="2" charset="0"/>
              </a:rPr>
            </a:br>
            <a:r>
              <a:rPr kumimoji="0" 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agicMedieval" pitchFamily="2" charset="0"/>
              </a:rPr>
              <a:t>Caspar David Friedrich, 1821</a:t>
            </a:r>
          </a:p>
        </p:txBody>
      </p:sp>
      <p:pic>
        <p:nvPicPr>
          <p:cNvPr id="7" name="Picture 4" descr="Wreck of the Hope-aka The Sea of Ice - Friedrich - 1821"/>
          <p:cNvPicPr>
            <a:picLocks noChangeAspect="1" noChangeArrowheads="1"/>
          </p:cNvPicPr>
          <p:nvPr/>
        </p:nvPicPr>
        <p:blipFill>
          <a:blip r:embed="rId2" cstate="print">
            <a:lum contrast="12000"/>
          </a:blip>
          <a:srcRect/>
          <a:stretch>
            <a:fillRect/>
          </a:stretch>
        </p:blipFill>
        <p:spPr bwMode="auto">
          <a:xfrm>
            <a:off x="1752600" y="1447800"/>
            <a:ext cx="6934200" cy="5184234"/>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914400" y="304800"/>
            <a:ext cx="8229600" cy="11430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agicMedieval" pitchFamily="2" charset="0"/>
                <a:ea typeface="+mj-ea"/>
                <a:cs typeface="+mj-cs"/>
              </a:rPr>
              <a:t>Detail of </a:t>
            </a:r>
            <a:r>
              <a:rPr kumimoji="0" lang="en-US" sz="4400" b="1" i="1"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agicMedieval" pitchFamily="2" charset="0"/>
                <a:ea typeface="+mj-ea"/>
                <a:cs typeface="+mj-cs"/>
              </a:rPr>
              <a:t>The Polar Sea </a:t>
            </a:r>
            <a:r>
              <a:rPr kumimoji="0" lang="en-US" sz="4000" b="1" i="1" u="none" strike="noStrike" kern="0" cap="none" spc="0" normalizeH="0" baseline="0" noProof="0" dirty="0" smtClean="0">
                <a:ln>
                  <a:noFill/>
                </a:ln>
                <a:solidFill>
                  <a:srgbClr val="CAD7F2"/>
                </a:solidFill>
                <a:effectLst>
                  <a:outerShdw blurRad="38100" dist="38100" dir="2700000" algn="tl">
                    <a:srgbClr val="000000">
                      <a:alpha val="43137"/>
                    </a:srgbClr>
                  </a:outerShdw>
                </a:effectLst>
                <a:uLnTx/>
                <a:uFillTx/>
                <a:latin typeface="MagicMedieval" pitchFamily="2" charset="0"/>
                <a:ea typeface="+mj-ea"/>
                <a:cs typeface="+mj-cs"/>
              </a:rPr>
              <a:t/>
            </a:r>
            <a:br>
              <a:rPr kumimoji="0" lang="en-US" sz="4000" b="1" i="1" u="none" strike="noStrike" kern="0" cap="none" spc="0" normalizeH="0" baseline="0" noProof="0" dirty="0" smtClean="0">
                <a:ln>
                  <a:noFill/>
                </a:ln>
                <a:solidFill>
                  <a:srgbClr val="CAD7F2"/>
                </a:solidFill>
                <a:effectLst>
                  <a:outerShdw blurRad="38100" dist="38100" dir="2700000" algn="tl">
                    <a:srgbClr val="000000">
                      <a:alpha val="43137"/>
                    </a:srgbClr>
                  </a:outerShdw>
                </a:effectLst>
                <a:uLnTx/>
                <a:uFillTx/>
                <a:latin typeface="MagicMedieval" pitchFamily="2" charset="0"/>
                <a:ea typeface="+mj-ea"/>
                <a:cs typeface="+mj-cs"/>
              </a:rPr>
            </a:br>
            <a:r>
              <a:rPr kumimoji="0" lang="en-US" sz="4000" b="0" i="0" u="none" strike="noStrike" kern="0" cap="none" spc="0" normalizeH="0" baseline="0" noProof="0" dirty="0" smtClean="0">
                <a:ln>
                  <a:noFill/>
                </a:ln>
                <a:solidFill>
                  <a:srgbClr val="CAD7F2"/>
                </a:solidFill>
                <a:effectLst>
                  <a:outerShdw blurRad="38100" dist="38100" dir="2700000" algn="tl">
                    <a:srgbClr val="FFFFFF"/>
                  </a:outerShdw>
                </a:effectLst>
                <a:uLnTx/>
                <a:uFillTx/>
                <a:latin typeface="MagicMedieval" pitchFamily="2" charset="0"/>
                <a:ea typeface="+mj-ea"/>
                <a:cs typeface="+mj-cs"/>
              </a:rPr>
              <a:t/>
            </a:r>
            <a:br>
              <a:rPr kumimoji="0" lang="en-US" sz="4000" b="0" i="0" u="none" strike="noStrike" kern="0" cap="none" spc="0" normalizeH="0" baseline="0" noProof="0" dirty="0" smtClean="0">
                <a:ln>
                  <a:noFill/>
                </a:ln>
                <a:solidFill>
                  <a:srgbClr val="CAD7F2"/>
                </a:solidFill>
                <a:effectLst>
                  <a:outerShdw blurRad="38100" dist="38100" dir="2700000" algn="tl">
                    <a:srgbClr val="FFFFFF"/>
                  </a:outerShdw>
                </a:effectLst>
                <a:uLnTx/>
                <a:uFillTx/>
                <a:latin typeface="MagicMedieval" pitchFamily="2" charset="0"/>
                <a:ea typeface="+mj-ea"/>
                <a:cs typeface="+mj-cs"/>
              </a:rPr>
            </a:br>
            <a:endParaRPr kumimoji="0" lang="en-US" sz="44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ea typeface="+mj-ea"/>
              <a:cs typeface="+mj-cs"/>
            </a:endParaRPr>
          </a:p>
        </p:txBody>
      </p:sp>
      <p:pic>
        <p:nvPicPr>
          <p:cNvPr id="3" name="Picture 2" descr="http://upload.wikimedia.org/wikipedia/commons/8/8f/Das_Eismeer_%28Wrack%29.jpg"/>
          <p:cNvPicPr>
            <a:picLocks noChangeAspect="1" noChangeArrowheads="1"/>
          </p:cNvPicPr>
          <p:nvPr/>
        </p:nvPicPr>
        <p:blipFill>
          <a:blip r:embed="rId2" cstate="print"/>
          <a:srcRect/>
          <a:stretch>
            <a:fillRect/>
          </a:stretch>
        </p:blipFill>
        <p:spPr bwMode="auto">
          <a:xfrm>
            <a:off x="2362200" y="1295400"/>
            <a:ext cx="5334000" cy="5243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78000" y="-152400"/>
            <a:ext cx="5308600" cy="1096963"/>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sng" strike="noStrike" kern="0" cap="none" spc="0" normalizeH="0" baseline="0" noProof="0" dirty="0" smtClean="0">
                <a:ln>
                  <a:noFill/>
                </a:ln>
                <a:solidFill>
                  <a:srgbClr val="003399"/>
                </a:solidFill>
                <a:effectLst>
                  <a:outerShdw blurRad="38100" dist="38100" dir="2700000" algn="tl">
                    <a:srgbClr val="FFFFFF"/>
                  </a:outerShdw>
                </a:effectLst>
                <a:uLnTx/>
                <a:uFillTx/>
                <a:latin typeface="+mj-lt"/>
                <a:ea typeface="+mj-ea"/>
                <a:cs typeface="+mj-cs"/>
              </a:rPr>
              <a:t>New industries of the late 1800s:</a:t>
            </a:r>
            <a:br>
              <a:rPr kumimoji="0" lang="en-US" sz="4000" b="1" i="0" u="sng" strike="noStrike" kern="0" cap="none" spc="0" normalizeH="0" baseline="0" noProof="0" dirty="0" smtClean="0">
                <a:ln>
                  <a:noFill/>
                </a:ln>
                <a:solidFill>
                  <a:srgbClr val="003399"/>
                </a:solidFill>
                <a:effectLst>
                  <a:outerShdw blurRad="38100" dist="38100" dir="2700000" algn="tl">
                    <a:srgbClr val="FFFFFF"/>
                  </a:outerShdw>
                </a:effectLst>
                <a:uLnTx/>
                <a:uFillTx/>
                <a:latin typeface="+mj-lt"/>
                <a:ea typeface="+mj-ea"/>
                <a:cs typeface="+mj-cs"/>
              </a:rPr>
            </a:br>
            <a:r>
              <a:rPr kumimoji="0" lang="en-US" sz="32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ea typeface="+mj-ea"/>
                <a:cs typeface="+mj-cs"/>
              </a:rPr>
              <a:t>		</a:t>
            </a:r>
            <a:br>
              <a:rPr kumimoji="0" lang="en-US" sz="32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j-lt"/>
                <a:ea typeface="+mj-ea"/>
                <a:cs typeface="+mj-cs"/>
              </a:rPr>
            </a:br>
            <a:endParaRPr kumimoji="0" lang="en-US" sz="3200" b="0" i="0" u="none" strike="noStrike" kern="0" cap="none" spc="0" normalizeH="0" baseline="0" noProof="0" dirty="0">
              <a:ln>
                <a:noFill/>
              </a:ln>
              <a:solidFill>
                <a:schemeClr val="tx1"/>
              </a:solidFill>
              <a:effectLst>
                <a:outerShdw blurRad="38100" dist="38100" dir="2700000" algn="tl">
                  <a:srgbClr val="FFFFFF"/>
                </a:outerShdw>
              </a:effectLst>
              <a:uLnTx/>
              <a:uFillTx/>
              <a:latin typeface="+mj-lt"/>
              <a:ea typeface="+mj-ea"/>
              <a:cs typeface="+mj-cs"/>
            </a:endParaRPr>
          </a:p>
        </p:txBody>
      </p:sp>
      <p:pic>
        <p:nvPicPr>
          <p:cNvPr id="3" name="Picture 5"/>
          <p:cNvPicPr>
            <a:picLocks noChangeAspect="1" noChangeArrowheads="1"/>
          </p:cNvPicPr>
          <p:nvPr/>
        </p:nvPicPr>
        <p:blipFill>
          <a:blip r:embed="rId2" cstate="print"/>
          <a:srcRect/>
          <a:stretch>
            <a:fillRect/>
          </a:stretch>
        </p:blipFill>
        <p:spPr bwMode="auto">
          <a:xfrm>
            <a:off x="914400" y="3733800"/>
            <a:ext cx="3519488" cy="2809875"/>
          </a:xfrm>
          <a:prstGeom prst="rect">
            <a:avLst/>
          </a:prstGeom>
          <a:noFill/>
          <a:ln w="9525">
            <a:noFill/>
            <a:miter lim="800000"/>
            <a:headEnd/>
            <a:tailEnd/>
          </a:ln>
          <a:effectLst/>
        </p:spPr>
      </p:pic>
      <p:sp>
        <p:nvSpPr>
          <p:cNvPr id="5" name="Text Box 7"/>
          <p:cNvSpPr txBox="1">
            <a:spLocks noChangeArrowheads="1"/>
          </p:cNvSpPr>
          <p:nvPr/>
        </p:nvSpPr>
        <p:spPr bwMode="auto">
          <a:xfrm>
            <a:off x="1447800" y="3810000"/>
            <a:ext cx="2057400" cy="1569660"/>
          </a:xfrm>
          <a:prstGeom prst="rect">
            <a:avLst/>
          </a:prstGeom>
          <a:noFill/>
          <a:ln w="9525">
            <a:noFill/>
            <a:miter lim="800000"/>
            <a:headEnd/>
            <a:tailEnd/>
          </a:ln>
          <a:effectLst/>
        </p:spPr>
        <p:txBody>
          <a:bodyPr wrap="square">
            <a:spAutoFit/>
          </a:bodyPr>
          <a:lstStyle/>
          <a:p>
            <a:pPr>
              <a:spcBef>
                <a:spcPct val="50000"/>
              </a:spcBef>
            </a:pPr>
            <a:r>
              <a:rPr lang="en-US" sz="3200" dirty="0" smtClean="0">
                <a:solidFill>
                  <a:schemeClr val="tx2"/>
                </a:solidFill>
                <a:effectLst>
                  <a:outerShdw blurRad="38100" dist="38100" dir="2700000" algn="tl">
                    <a:srgbClr val="000000"/>
                  </a:outerShdw>
                </a:effectLst>
              </a:rPr>
              <a:t>Chemical</a:t>
            </a:r>
            <a:r>
              <a:rPr lang="en-US" sz="3200" dirty="0">
                <a:solidFill>
                  <a:schemeClr val="tx2"/>
                </a:solidFill>
                <a:effectLst>
                  <a:outerShdw blurRad="38100" dist="38100" dir="2700000" algn="tl">
                    <a:srgbClr val="000000"/>
                  </a:outerShdw>
                </a:effectLst>
              </a:rPr>
              <a:t>		</a:t>
            </a:r>
            <a:br>
              <a:rPr lang="en-US" sz="3200" dirty="0">
                <a:solidFill>
                  <a:schemeClr val="tx2"/>
                </a:solidFill>
                <a:effectLst>
                  <a:outerShdw blurRad="38100" dist="38100" dir="2700000" algn="tl">
                    <a:srgbClr val="000000"/>
                  </a:outerShdw>
                </a:effectLst>
              </a:rPr>
            </a:br>
            <a:endParaRPr lang="en-US" sz="3200" dirty="0">
              <a:solidFill>
                <a:schemeClr val="tx2"/>
              </a:solidFill>
              <a:effectLst>
                <a:outerShdw blurRad="38100" dist="38100" dir="2700000" algn="tl">
                  <a:srgbClr val="000000"/>
                </a:outerShdw>
              </a:effectLst>
            </a:endParaRPr>
          </a:p>
        </p:txBody>
      </p:sp>
      <p:pic>
        <p:nvPicPr>
          <p:cNvPr id="6" name="Picture 8"/>
          <p:cNvPicPr>
            <a:picLocks noChangeAspect="1" noChangeArrowheads="1"/>
          </p:cNvPicPr>
          <p:nvPr/>
        </p:nvPicPr>
        <p:blipFill>
          <a:blip r:embed="rId3" cstate="print"/>
          <a:srcRect/>
          <a:stretch>
            <a:fillRect/>
          </a:stretch>
        </p:blipFill>
        <p:spPr bwMode="auto">
          <a:xfrm>
            <a:off x="6003925" y="609600"/>
            <a:ext cx="3063875" cy="4267200"/>
          </a:xfrm>
          <a:prstGeom prst="rect">
            <a:avLst/>
          </a:prstGeom>
          <a:noFill/>
          <a:ln w="9525">
            <a:noFill/>
            <a:miter lim="800000"/>
            <a:headEnd/>
            <a:tailEnd/>
          </a:ln>
          <a:effectLst/>
        </p:spPr>
      </p:pic>
      <p:sp>
        <p:nvSpPr>
          <p:cNvPr id="7" name="Text Box 9"/>
          <p:cNvSpPr txBox="1">
            <a:spLocks noChangeArrowheads="1"/>
          </p:cNvSpPr>
          <p:nvPr/>
        </p:nvSpPr>
        <p:spPr bwMode="auto">
          <a:xfrm>
            <a:off x="7696200" y="1798569"/>
            <a:ext cx="2090737" cy="579438"/>
          </a:xfrm>
          <a:prstGeom prst="rect">
            <a:avLst/>
          </a:prstGeom>
          <a:noFill/>
          <a:ln w="9525">
            <a:noFill/>
            <a:miter lim="800000"/>
            <a:headEnd/>
            <a:tailEnd/>
          </a:ln>
          <a:effectLst/>
        </p:spPr>
        <p:txBody>
          <a:bodyPr>
            <a:spAutoFit/>
          </a:bodyPr>
          <a:lstStyle/>
          <a:p>
            <a:pPr>
              <a:spcBef>
                <a:spcPct val="50000"/>
              </a:spcBef>
            </a:pPr>
            <a:r>
              <a:rPr lang="en-US" sz="3200" dirty="0">
                <a:solidFill>
                  <a:schemeClr val="tx2"/>
                </a:solidFill>
                <a:effectLst>
                  <a:outerShdw blurRad="38100" dist="38100" dir="2700000" algn="tl">
                    <a:srgbClr val="000000"/>
                  </a:outerShdw>
                </a:effectLst>
              </a:rPr>
              <a:t>Oil</a:t>
            </a:r>
          </a:p>
        </p:txBody>
      </p:sp>
      <p:pic>
        <p:nvPicPr>
          <p:cNvPr id="8" name="Picture 10"/>
          <p:cNvPicPr>
            <a:picLocks noChangeAspect="1" noChangeArrowheads="1"/>
          </p:cNvPicPr>
          <p:nvPr/>
        </p:nvPicPr>
        <p:blipFill>
          <a:blip r:embed="rId4" cstate="print"/>
          <a:srcRect/>
          <a:stretch>
            <a:fillRect/>
          </a:stretch>
        </p:blipFill>
        <p:spPr bwMode="auto">
          <a:xfrm>
            <a:off x="2057400" y="1066800"/>
            <a:ext cx="3821113" cy="2570163"/>
          </a:xfrm>
          <a:prstGeom prst="rect">
            <a:avLst/>
          </a:prstGeom>
          <a:noFill/>
          <a:ln w="9525">
            <a:noFill/>
            <a:miter lim="800000"/>
            <a:headEnd/>
            <a:tailEnd/>
          </a:ln>
          <a:effectLst/>
        </p:spPr>
      </p:pic>
      <p:sp>
        <p:nvSpPr>
          <p:cNvPr id="9" name="Text Box 11"/>
          <p:cNvSpPr txBox="1">
            <a:spLocks noChangeArrowheads="1"/>
          </p:cNvSpPr>
          <p:nvPr/>
        </p:nvSpPr>
        <p:spPr bwMode="auto">
          <a:xfrm>
            <a:off x="2286000" y="1295400"/>
            <a:ext cx="2057400" cy="579438"/>
          </a:xfrm>
          <a:prstGeom prst="rect">
            <a:avLst/>
          </a:prstGeom>
          <a:noFill/>
          <a:ln w="9525">
            <a:noFill/>
            <a:miter lim="800000"/>
            <a:headEnd/>
            <a:tailEnd/>
          </a:ln>
          <a:effectLst/>
        </p:spPr>
        <p:txBody>
          <a:bodyPr>
            <a:spAutoFit/>
          </a:bodyPr>
          <a:lstStyle/>
          <a:p>
            <a:pPr>
              <a:spcBef>
                <a:spcPct val="50000"/>
              </a:spcBef>
            </a:pPr>
            <a:r>
              <a:rPr lang="en-US" sz="3200" dirty="0">
                <a:solidFill>
                  <a:schemeClr val="tx2"/>
                </a:solidFill>
                <a:effectLst>
                  <a:outerShdw blurRad="38100" dist="38100" dir="2700000" algn="tl">
                    <a:srgbClr val="000000"/>
                  </a:outerShdw>
                </a:effectLst>
              </a:rPr>
              <a:t>Electricity</a:t>
            </a:r>
          </a:p>
        </p:txBody>
      </p:sp>
      <p:grpSp>
        <p:nvGrpSpPr>
          <p:cNvPr id="4" name="Group 3"/>
          <p:cNvGrpSpPr/>
          <p:nvPr/>
        </p:nvGrpSpPr>
        <p:grpSpPr>
          <a:xfrm>
            <a:off x="4191000" y="3911600"/>
            <a:ext cx="2209800" cy="2946400"/>
            <a:chOff x="4191000" y="3911600"/>
            <a:chExt cx="2209800" cy="2946400"/>
          </a:xfrm>
        </p:grpSpPr>
        <p:pic>
          <p:nvPicPr>
            <p:cNvPr id="26626" name="Picture 2" descr="http://managingthedragon.com/wp-content/uploads/2007/11/steel-vat.jpg"/>
            <p:cNvPicPr>
              <a:picLocks noChangeAspect="1" noChangeArrowheads="1"/>
            </p:cNvPicPr>
            <p:nvPr/>
          </p:nvPicPr>
          <p:blipFill>
            <a:blip r:embed="rId5" cstate="print">
              <a:grayscl/>
            </a:blip>
            <a:srcRect/>
            <a:stretch>
              <a:fillRect/>
            </a:stretch>
          </p:blipFill>
          <p:spPr bwMode="auto">
            <a:xfrm>
              <a:off x="4191000" y="3911600"/>
              <a:ext cx="2209800" cy="2946400"/>
            </a:xfrm>
            <a:prstGeom prst="rect">
              <a:avLst/>
            </a:prstGeom>
            <a:noFill/>
          </p:spPr>
        </p:pic>
        <p:sp>
          <p:nvSpPr>
            <p:cNvPr id="10" name="TextBox 9"/>
            <p:cNvSpPr txBox="1"/>
            <p:nvPr/>
          </p:nvSpPr>
          <p:spPr>
            <a:xfrm>
              <a:off x="4572000" y="5257800"/>
              <a:ext cx="160020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Steel</a:t>
              </a:r>
              <a:endParaRPr lang="en-US" sz="3200" b="1" dirty="0">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cTn>
                              </p:par>
                              <p:par>
                                <p:cTn id="31" presetID="2" presetClass="entr" presetSubtype="2" fill="hold" nodeType="with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 calcmode="lin" valueType="num">
                                      <p:cBhvr additive="base">
                                        <p:cTn id="33"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295400" y="-76200"/>
            <a:ext cx="7848600" cy="1569660"/>
          </a:xfrm>
          <a:prstGeom prst="rect">
            <a:avLst/>
          </a:prstGeom>
          <a:noFill/>
          <a:ln w="9525">
            <a:noFill/>
            <a:miter lim="800000"/>
            <a:headEnd/>
            <a:tailEnd/>
          </a:ln>
          <a:effectLst>
            <a:outerShdw dist="45791" dir="3378596" algn="ctr" rotWithShape="0">
              <a:schemeClr val="tx1"/>
            </a:outerShdw>
          </a:effectLst>
        </p:spPr>
        <p:txBody>
          <a:bodyPr wrap="square">
            <a:spAutoFit/>
          </a:bodyPr>
          <a:lstStyle/>
          <a:p>
            <a:pPr algn="ctr">
              <a:spcBef>
                <a:spcPct val="50000"/>
              </a:spcBef>
              <a:defRPr/>
            </a:pPr>
            <a:r>
              <a:rPr lang="en-US" sz="4800" b="1" i="1" dirty="0">
                <a:solidFill>
                  <a:srgbClr val="FF0000"/>
                </a:solidFill>
                <a:effectLst>
                  <a:outerShdw blurRad="38100" dist="38100" dir="2700000" algn="tl">
                    <a:srgbClr val="000000">
                      <a:alpha val="43137"/>
                    </a:srgbClr>
                  </a:outerShdw>
                </a:effectLst>
                <a:latin typeface="MagicMedieval" pitchFamily="2" charset="0"/>
              </a:rPr>
              <a:t>The Raft of the Medusa</a:t>
            </a:r>
            <a:br>
              <a:rPr lang="en-US" sz="4800" b="1" i="1" dirty="0">
                <a:solidFill>
                  <a:srgbClr val="FF0000"/>
                </a:solidFill>
                <a:effectLst>
                  <a:outerShdw blurRad="38100" dist="38100" dir="2700000" algn="tl">
                    <a:srgbClr val="000000">
                      <a:alpha val="43137"/>
                    </a:srgbClr>
                  </a:outerShdw>
                </a:effectLst>
                <a:latin typeface="MagicMedieval" pitchFamily="2" charset="0"/>
              </a:rPr>
            </a:br>
            <a:r>
              <a:rPr lang="en-US" sz="4800" b="1" dirty="0" err="1">
                <a:solidFill>
                  <a:srgbClr val="FF0000"/>
                </a:solidFill>
                <a:effectLst>
                  <a:outerShdw blurRad="38100" dist="38100" dir="2700000" algn="tl">
                    <a:srgbClr val="000000">
                      <a:alpha val="43137"/>
                    </a:srgbClr>
                  </a:outerShdw>
                </a:effectLst>
                <a:latin typeface="MagicMedieval" pitchFamily="2" charset="0"/>
              </a:rPr>
              <a:t>Th</a:t>
            </a:r>
            <a:r>
              <a:rPr lang="en-US" sz="4800" b="1" dirty="0" err="1">
                <a:solidFill>
                  <a:srgbClr val="FF0000"/>
                </a:solidFill>
                <a:effectLst>
                  <a:outerShdw blurRad="38100" dist="38100" dir="2700000" algn="tl">
                    <a:srgbClr val="000000">
                      <a:alpha val="43137"/>
                    </a:srgbClr>
                  </a:outerShdw>
                </a:effectLst>
                <a:latin typeface="MagicMedieval" pitchFamily="2" charset="0"/>
                <a:cs typeface="Arial" charset="0"/>
              </a:rPr>
              <a:t>é</a:t>
            </a:r>
            <a:r>
              <a:rPr lang="en-US" sz="4800" b="1" dirty="0" err="1">
                <a:solidFill>
                  <a:srgbClr val="FF0000"/>
                </a:solidFill>
                <a:effectLst>
                  <a:outerShdw blurRad="38100" dist="38100" dir="2700000" algn="tl">
                    <a:srgbClr val="000000">
                      <a:alpha val="43137"/>
                    </a:srgbClr>
                  </a:outerShdw>
                </a:effectLst>
                <a:latin typeface="MagicMedieval" pitchFamily="2" charset="0"/>
              </a:rPr>
              <a:t>odore</a:t>
            </a:r>
            <a:r>
              <a:rPr lang="en-US" sz="4800" b="1" dirty="0">
                <a:solidFill>
                  <a:srgbClr val="FF0000"/>
                </a:solidFill>
                <a:effectLst>
                  <a:outerShdw blurRad="38100" dist="38100" dir="2700000" algn="tl">
                    <a:srgbClr val="000000">
                      <a:alpha val="43137"/>
                    </a:srgbClr>
                  </a:outerShdw>
                </a:effectLst>
                <a:latin typeface="MagicMedieval" pitchFamily="2" charset="0"/>
              </a:rPr>
              <a:t> </a:t>
            </a:r>
            <a:r>
              <a:rPr lang="en-US" sz="4800" b="1" dirty="0" err="1">
                <a:solidFill>
                  <a:srgbClr val="FF0000"/>
                </a:solidFill>
                <a:effectLst>
                  <a:outerShdw blurRad="38100" dist="38100" dir="2700000" algn="tl">
                    <a:srgbClr val="000000">
                      <a:alpha val="43137"/>
                    </a:srgbClr>
                  </a:outerShdw>
                </a:effectLst>
                <a:latin typeface="MagicMedieval" pitchFamily="2" charset="0"/>
              </a:rPr>
              <a:t>G</a:t>
            </a:r>
            <a:r>
              <a:rPr lang="en-US" sz="4800" b="1" dirty="0" err="1">
                <a:solidFill>
                  <a:srgbClr val="FF0000"/>
                </a:solidFill>
                <a:effectLst>
                  <a:outerShdw blurRad="38100" dist="38100" dir="2700000" algn="tl">
                    <a:srgbClr val="000000">
                      <a:alpha val="43137"/>
                    </a:srgbClr>
                  </a:outerShdw>
                </a:effectLst>
                <a:latin typeface="MagicMedieval" pitchFamily="2" charset="0"/>
                <a:cs typeface="Arial" charset="0"/>
              </a:rPr>
              <a:t>é</a:t>
            </a:r>
            <a:r>
              <a:rPr lang="en-US" sz="4800" b="1" dirty="0" err="1">
                <a:solidFill>
                  <a:srgbClr val="FF0000"/>
                </a:solidFill>
                <a:effectLst>
                  <a:outerShdw blurRad="38100" dist="38100" dir="2700000" algn="tl">
                    <a:srgbClr val="000000">
                      <a:alpha val="43137"/>
                    </a:srgbClr>
                  </a:outerShdw>
                </a:effectLst>
                <a:latin typeface="MagicMedieval" pitchFamily="2" charset="0"/>
              </a:rPr>
              <a:t>ricault</a:t>
            </a:r>
            <a:r>
              <a:rPr lang="en-US" sz="4800" b="1" dirty="0">
                <a:solidFill>
                  <a:srgbClr val="FF0000"/>
                </a:solidFill>
                <a:effectLst>
                  <a:outerShdw blurRad="38100" dist="38100" dir="2700000" algn="tl">
                    <a:srgbClr val="000000">
                      <a:alpha val="43137"/>
                    </a:srgbClr>
                  </a:outerShdw>
                </a:effectLst>
                <a:latin typeface="MagicMedieval" pitchFamily="2" charset="0"/>
              </a:rPr>
              <a:t>, 1819</a:t>
            </a:r>
          </a:p>
        </p:txBody>
      </p:sp>
      <p:pic>
        <p:nvPicPr>
          <p:cNvPr id="3" name="Picture 6"/>
          <p:cNvPicPr>
            <a:picLocks noChangeAspect="1" noChangeArrowheads="1"/>
          </p:cNvPicPr>
          <p:nvPr/>
        </p:nvPicPr>
        <p:blipFill>
          <a:blip r:embed="rId2" cstate="print">
            <a:lum contrast="6000"/>
          </a:blip>
          <a:srcRect/>
          <a:stretch>
            <a:fillRect/>
          </a:stretch>
        </p:blipFill>
        <p:spPr bwMode="auto">
          <a:xfrm>
            <a:off x="1447800" y="1474788"/>
            <a:ext cx="7543800" cy="50863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09600" y="533400"/>
            <a:ext cx="8128000" cy="6096000"/>
          </a:xfrm>
          <a:prstGeom prst="rect">
            <a:avLst/>
          </a:prstGeom>
          <a:noFill/>
          <a:ln w="12700">
            <a:noFill/>
            <a:miter lim="800000"/>
            <a:headEnd type="none" w="sm" len="sm"/>
            <a:tailEnd type="none" w="sm" len="sm"/>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295400" y="-76200"/>
            <a:ext cx="7848600" cy="1200329"/>
          </a:xfrm>
          <a:prstGeom prst="rect">
            <a:avLst/>
          </a:prstGeom>
          <a:noFill/>
          <a:ln w="9525">
            <a:noFill/>
            <a:miter lim="800000"/>
            <a:headEnd/>
            <a:tailEnd/>
          </a:ln>
          <a:effectLst>
            <a:outerShdw dist="45791" dir="3378596" algn="ctr" rotWithShape="0">
              <a:schemeClr val="tx1"/>
            </a:outerShdw>
          </a:effectLst>
        </p:spPr>
        <p:txBody>
          <a:bodyPr wrap="square">
            <a:spAutoFit/>
          </a:bodyPr>
          <a:lstStyle/>
          <a:p>
            <a:pPr algn="ctr">
              <a:spcBef>
                <a:spcPct val="50000"/>
              </a:spcBef>
              <a:defRPr/>
            </a:pPr>
            <a:r>
              <a:rPr lang="en-US" sz="3600" b="1" i="1" dirty="0">
                <a:solidFill>
                  <a:srgbClr val="FF0000"/>
                </a:solidFill>
                <a:effectLst>
                  <a:outerShdw blurRad="38100" dist="38100" dir="2700000" algn="tl">
                    <a:srgbClr val="000000">
                      <a:alpha val="43137"/>
                    </a:srgbClr>
                  </a:outerShdw>
                </a:effectLst>
                <a:latin typeface="MagicMedieval" pitchFamily="2" charset="0"/>
              </a:rPr>
              <a:t>Cloister Cemetery in the Snow</a:t>
            </a:r>
            <a:r>
              <a:rPr lang="en-US" sz="3600" b="1" dirty="0">
                <a:solidFill>
                  <a:srgbClr val="FF0000"/>
                </a:solidFill>
                <a:effectLst>
                  <a:outerShdw blurRad="38100" dist="38100" dir="2700000" algn="tl">
                    <a:srgbClr val="000000">
                      <a:alpha val="43137"/>
                    </a:srgbClr>
                  </a:outerShdw>
                </a:effectLst>
                <a:latin typeface="MagicMedieval" pitchFamily="2" charset="0"/>
              </a:rPr>
              <a:t/>
            </a:r>
            <a:br>
              <a:rPr lang="en-US" sz="3600" b="1" dirty="0">
                <a:solidFill>
                  <a:srgbClr val="FF0000"/>
                </a:solidFill>
                <a:effectLst>
                  <a:outerShdw blurRad="38100" dist="38100" dir="2700000" algn="tl">
                    <a:srgbClr val="000000">
                      <a:alpha val="43137"/>
                    </a:srgbClr>
                  </a:outerShdw>
                </a:effectLst>
                <a:latin typeface="MagicMedieval" pitchFamily="2" charset="0"/>
              </a:rPr>
            </a:br>
            <a:r>
              <a:rPr lang="en-US" sz="3600" b="1" dirty="0">
                <a:solidFill>
                  <a:srgbClr val="FF0000"/>
                </a:solidFill>
                <a:effectLst>
                  <a:outerShdw blurRad="38100" dist="38100" dir="2700000" algn="tl">
                    <a:srgbClr val="000000">
                      <a:alpha val="43137"/>
                    </a:srgbClr>
                  </a:outerShdw>
                </a:effectLst>
                <a:latin typeface="MagicMedieval" pitchFamily="2" charset="0"/>
              </a:rPr>
              <a:t>Caspar David </a:t>
            </a:r>
            <a:r>
              <a:rPr lang="en-US" sz="3600" b="1" dirty="0" smtClean="0">
                <a:solidFill>
                  <a:srgbClr val="FF0000"/>
                </a:solidFill>
                <a:effectLst>
                  <a:outerShdw blurRad="38100" dist="38100" dir="2700000" algn="tl">
                    <a:srgbClr val="000000">
                      <a:alpha val="43137"/>
                    </a:srgbClr>
                  </a:outerShdw>
                </a:effectLst>
                <a:latin typeface="MagicMedieval" pitchFamily="2" charset="0"/>
              </a:rPr>
              <a:t>Friedrich</a:t>
            </a:r>
            <a:endParaRPr lang="en-US" sz="4400" b="1" dirty="0">
              <a:solidFill>
                <a:srgbClr val="FF0000"/>
              </a:solidFill>
              <a:effectLst>
                <a:outerShdw blurRad="38100" dist="38100" dir="2700000" algn="tl">
                  <a:srgbClr val="000000">
                    <a:alpha val="43137"/>
                  </a:srgbClr>
                </a:outerShdw>
              </a:effectLst>
              <a:latin typeface="MagicMedieval" pitchFamily="2" charset="0"/>
            </a:endParaRPr>
          </a:p>
        </p:txBody>
      </p:sp>
      <p:pic>
        <p:nvPicPr>
          <p:cNvPr id="3" name="Picture 4" descr="Cloistered Cemetery in the Snow - Friedrich - 1817-19"/>
          <p:cNvPicPr>
            <a:picLocks noChangeAspect="1" noChangeArrowheads="1"/>
          </p:cNvPicPr>
          <p:nvPr/>
        </p:nvPicPr>
        <p:blipFill>
          <a:blip r:embed="rId2" cstate="print">
            <a:lum bright="-6000" contrast="12000"/>
          </a:blip>
          <a:srcRect/>
          <a:stretch>
            <a:fillRect/>
          </a:stretch>
        </p:blipFill>
        <p:spPr bwMode="auto">
          <a:xfrm>
            <a:off x="381000" y="1143000"/>
            <a:ext cx="8635799" cy="5678487"/>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447800" y="609600"/>
            <a:ext cx="3429000" cy="3785652"/>
          </a:xfrm>
          <a:prstGeom prst="rect">
            <a:avLst/>
          </a:prstGeom>
          <a:noFill/>
          <a:ln w="9525">
            <a:noFill/>
            <a:miter lim="800000"/>
            <a:headEnd/>
            <a:tailEnd/>
          </a:ln>
          <a:effectLst>
            <a:outerShdw dist="45791" dir="3378596" algn="ctr" rotWithShape="0">
              <a:schemeClr val="tx1"/>
            </a:outerShdw>
          </a:effectLst>
        </p:spPr>
        <p:txBody>
          <a:bodyPr>
            <a:spAutoFit/>
          </a:bodyPr>
          <a:lstStyle/>
          <a:p>
            <a:pPr algn="ctr">
              <a:spcBef>
                <a:spcPct val="50000"/>
              </a:spcBef>
              <a:defRPr/>
            </a:pPr>
            <a:r>
              <a:rPr lang="en-US" sz="4800" b="1" i="1" dirty="0">
                <a:solidFill>
                  <a:srgbClr val="FF0000"/>
                </a:solidFill>
                <a:effectLst>
                  <a:outerShdw blurRad="38100" dist="38100" dir="2700000" algn="tl">
                    <a:srgbClr val="000000">
                      <a:alpha val="43137"/>
                    </a:srgbClr>
                  </a:outerShdw>
                </a:effectLst>
                <a:latin typeface="MagicMedieval" pitchFamily="2" charset="0"/>
              </a:rPr>
              <a:t>Saturn Devours</a:t>
            </a:r>
            <a:br>
              <a:rPr lang="en-US" sz="4800" b="1" i="1" dirty="0">
                <a:solidFill>
                  <a:srgbClr val="FF0000"/>
                </a:solidFill>
                <a:effectLst>
                  <a:outerShdw blurRad="38100" dist="38100" dir="2700000" algn="tl">
                    <a:srgbClr val="000000">
                      <a:alpha val="43137"/>
                    </a:srgbClr>
                  </a:outerShdw>
                </a:effectLst>
                <a:latin typeface="MagicMedieval" pitchFamily="2" charset="0"/>
              </a:rPr>
            </a:br>
            <a:r>
              <a:rPr lang="en-US" sz="4800" b="1" i="1" dirty="0">
                <a:solidFill>
                  <a:srgbClr val="FF0000"/>
                </a:solidFill>
                <a:effectLst>
                  <a:outerShdw blurRad="38100" dist="38100" dir="2700000" algn="tl">
                    <a:srgbClr val="000000">
                      <a:alpha val="43137"/>
                    </a:srgbClr>
                  </a:outerShdw>
                </a:effectLst>
                <a:latin typeface="MagicMedieval" pitchFamily="2" charset="0"/>
              </a:rPr>
              <a:t>His Son</a:t>
            </a:r>
            <a:br>
              <a:rPr lang="en-US" sz="4800" b="1" i="1" dirty="0">
                <a:solidFill>
                  <a:srgbClr val="FF0000"/>
                </a:solidFill>
                <a:effectLst>
                  <a:outerShdw blurRad="38100" dist="38100" dir="2700000" algn="tl">
                    <a:srgbClr val="000000">
                      <a:alpha val="43137"/>
                    </a:srgbClr>
                  </a:outerShdw>
                </a:effectLst>
                <a:latin typeface="MagicMedieval" pitchFamily="2" charset="0"/>
              </a:rPr>
            </a:br>
            <a:r>
              <a:rPr lang="en-US" sz="4800" b="1" i="1" dirty="0">
                <a:solidFill>
                  <a:srgbClr val="FF0000"/>
                </a:solidFill>
                <a:effectLst>
                  <a:outerShdw blurRad="38100" dist="38100" dir="2700000" algn="tl">
                    <a:srgbClr val="000000">
                      <a:alpha val="43137"/>
                    </a:srgbClr>
                  </a:outerShdw>
                </a:effectLst>
                <a:latin typeface="MagicMedieval" pitchFamily="2" charset="0"/>
              </a:rPr>
              <a:t/>
            </a:r>
            <a:br>
              <a:rPr lang="en-US" sz="4800" b="1" i="1" dirty="0">
                <a:solidFill>
                  <a:srgbClr val="FF0000"/>
                </a:solidFill>
                <a:effectLst>
                  <a:outerShdw blurRad="38100" dist="38100" dir="2700000" algn="tl">
                    <a:srgbClr val="000000">
                      <a:alpha val="43137"/>
                    </a:srgbClr>
                  </a:outerShdw>
                </a:effectLst>
                <a:latin typeface="MagicMedieval" pitchFamily="2" charset="0"/>
              </a:rPr>
            </a:br>
            <a:r>
              <a:rPr lang="en-US" sz="4800" b="1" dirty="0">
                <a:solidFill>
                  <a:srgbClr val="FF0000"/>
                </a:solidFill>
                <a:effectLst>
                  <a:outerShdw blurRad="38100" dist="38100" dir="2700000" algn="tl">
                    <a:srgbClr val="000000">
                      <a:alpha val="43137"/>
                    </a:srgbClr>
                  </a:outerShdw>
                </a:effectLst>
                <a:latin typeface="MagicMedieval" pitchFamily="2" charset="0"/>
              </a:rPr>
              <a:t>Francisco Goya,</a:t>
            </a:r>
            <a:br>
              <a:rPr lang="en-US" sz="4800" b="1" dirty="0">
                <a:solidFill>
                  <a:srgbClr val="FF0000"/>
                </a:solidFill>
                <a:effectLst>
                  <a:outerShdw blurRad="38100" dist="38100" dir="2700000" algn="tl">
                    <a:srgbClr val="000000">
                      <a:alpha val="43137"/>
                    </a:srgbClr>
                  </a:outerShdw>
                </a:effectLst>
                <a:latin typeface="MagicMedieval" pitchFamily="2" charset="0"/>
              </a:rPr>
            </a:br>
            <a:r>
              <a:rPr lang="en-US" sz="4800" b="1" dirty="0">
                <a:solidFill>
                  <a:srgbClr val="FF0000"/>
                </a:solidFill>
                <a:effectLst>
                  <a:outerShdw blurRad="38100" dist="38100" dir="2700000" algn="tl">
                    <a:srgbClr val="000000">
                      <a:alpha val="43137"/>
                    </a:srgbClr>
                  </a:outerShdw>
                </a:effectLst>
                <a:latin typeface="MagicMedieval" pitchFamily="2" charset="0"/>
              </a:rPr>
              <a:t>1819-1823</a:t>
            </a:r>
          </a:p>
        </p:txBody>
      </p:sp>
      <p:pic>
        <p:nvPicPr>
          <p:cNvPr id="3" name="Picture 5" descr="Saturn Devouring His Son - Goya-1821-23"/>
          <p:cNvPicPr>
            <a:picLocks noChangeAspect="1" noChangeArrowheads="1"/>
          </p:cNvPicPr>
          <p:nvPr/>
        </p:nvPicPr>
        <p:blipFill>
          <a:blip r:embed="rId2" cstate="print">
            <a:lum contrast="6000"/>
          </a:blip>
          <a:srcRect/>
          <a:stretch>
            <a:fillRect/>
          </a:stretch>
        </p:blipFill>
        <p:spPr bwMode="auto">
          <a:xfrm>
            <a:off x="5257800" y="228600"/>
            <a:ext cx="3711575" cy="6457168"/>
          </a:xfrm>
          <a:prstGeom prst="rect">
            <a:avLst/>
          </a:prstGeom>
          <a:noFill/>
          <a:ln w="9525">
            <a:solidFill>
              <a:schemeClr val="tx1"/>
            </a:solidFill>
            <a:miter lim="800000"/>
            <a:headEnd/>
            <a:tailEnd/>
          </a:ln>
        </p:spPr>
      </p:pic>
      <p:pic>
        <p:nvPicPr>
          <p:cNvPr id="4" name="Picture 5" descr="http://upload.wikimedia.org/wikipedia/commons/thumb/d/dd/Rubens_saturn.jpg/220px-Rubens_saturn.jpg">
            <a:hlinkClick r:id="rId3"/>
          </p:cNvPr>
          <p:cNvPicPr>
            <a:picLocks noChangeAspect="1" noChangeArrowheads="1"/>
          </p:cNvPicPr>
          <p:nvPr/>
        </p:nvPicPr>
        <p:blipFill>
          <a:blip r:embed="rId4" cstate="print"/>
          <a:srcRect/>
          <a:stretch>
            <a:fillRect/>
          </a:stretch>
        </p:blipFill>
        <p:spPr bwMode="auto">
          <a:xfrm>
            <a:off x="5791200" y="381000"/>
            <a:ext cx="2971800" cy="6281738"/>
          </a:xfrm>
          <a:prstGeom prst="rect">
            <a:avLst/>
          </a:prstGeom>
          <a:noFill/>
          <a:ln w="9525">
            <a:noFill/>
            <a:miter lim="800000"/>
            <a:headEnd/>
            <a:tailEnd/>
          </a:ln>
        </p:spPr>
      </p:pic>
      <p:sp>
        <p:nvSpPr>
          <p:cNvPr id="5" name="TextBox 4"/>
          <p:cNvSpPr txBox="1"/>
          <p:nvPr/>
        </p:nvSpPr>
        <p:spPr>
          <a:xfrm>
            <a:off x="2133600" y="5540514"/>
            <a:ext cx="3505200" cy="707886"/>
          </a:xfrm>
          <a:prstGeom prst="rect">
            <a:avLst/>
          </a:prstGeom>
          <a:noFill/>
        </p:spPr>
        <p:txBody>
          <a:bodyPr wrap="square">
            <a:spAutoFit/>
          </a:bodyPr>
          <a:lstStyle/>
          <a:p>
            <a:pPr>
              <a:defRPr/>
            </a:pPr>
            <a:r>
              <a:rPr lang="en-US" sz="4000" b="1" dirty="0">
                <a:solidFill>
                  <a:srgbClr val="FF0000"/>
                </a:solidFill>
                <a:effectLst>
                  <a:outerShdw blurRad="38100" dist="38100" dir="2700000" algn="tl">
                    <a:srgbClr val="000000">
                      <a:alpha val="43137"/>
                    </a:srgbClr>
                  </a:outerShdw>
                </a:effectLst>
                <a:latin typeface="MagicMedieval" pitchFamily="2" charset="0"/>
              </a:rPr>
              <a:t>Same by Rubens</a:t>
            </a:r>
            <a:endParaRPr lang="en-US" sz="40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219200" y="0"/>
            <a:ext cx="7772400" cy="1138773"/>
          </a:xfrm>
          <a:prstGeom prst="rect">
            <a:avLst/>
          </a:prstGeom>
          <a:noFill/>
          <a:ln w="9525">
            <a:noFill/>
            <a:miter lim="800000"/>
            <a:headEnd/>
            <a:tailEnd/>
          </a:ln>
          <a:effectLst>
            <a:outerShdw dist="45791" dir="3378596" algn="ctr" rotWithShape="0">
              <a:schemeClr val="tx1"/>
            </a:outerShdw>
          </a:effectLst>
        </p:spPr>
        <p:txBody>
          <a:bodyPr wrap="square">
            <a:spAutoFit/>
          </a:bodyPr>
          <a:lstStyle/>
          <a:p>
            <a:pPr algn="ctr">
              <a:spcBef>
                <a:spcPct val="50000"/>
              </a:spcBef>
              <a:defRPr/>
            </a:pPr>
            <a:r>
              <a:rPr lang="en-US" sz="3400" b="1" i="1" dirty="0">
                <a:solidFill>
                  <a:srgbClr val="FF0000"/>
                </a:solidFill>
                <a:effectLst>
                  <a:outerShdw blurRad="38100" dist="38100" dir="2700000" algn="tl">
                    <a:srgbClr val="000000">
                      <a:alpha val="43137"/>
                    </a:srgbClr>
                  </a:outerShdw>
                </a:effectLst>
                <a:latin typeface="MagicMedieval" pitchFamily="2" charset="0"/>
              </a:rPr>
              <a:t>Liberty Leading the People </a:t>
            </a:r>
            <a:br>
              <a:rPr lang="en-US" sz="3400" b="1" i="1" dirty="0">
                <a:solidFill>
                  <a:srgbClr val="FF0000"/>
                </a:solidFill>
                <a:effectLst>
                  <a:outerShdw blurRad="38100" dist="38100" dir="2700000" algn="tl">
                    <a:srgbClr val="000000">
                      <a:alpha val="43137"/>
                    </a:srgbClr>
                  </a:outerShdw>
                </a:effectLst>
                <a:latin typeface="MagicMedieval" pitchFamily="2" charset="0"/>
              </a:rPr>
            </a:br>
            <a:r>
              <a:rPr lang="en-US" sz="3400" b="1" dirty="0" err="1">
                <a:solidFill>
                  <a:srgbClr val="FF0000"/>
                </a:solidFill>
                <a:effectLst>
                  <a:outerShdw blurRad="38100" dist="38100" dir="2700000" algn="tl">
                    <a:srgbClr val="000000">
                      <a:alpha val="43137"/>
                    </a:srgbClr>
                  </a:outerShdw>
                </a:effectLst>
                <a:latin typeface="MagicMedieval" pitchFamily="2" charset="0"/>
              </a:rPr>
              <a:t>Eug</a:t>
            </a:r>
            <a:r>
              <a:rPr lang="en-US" sz="3400" b="1" dirty="0" err="1">
                <a:solidFill>
                  <a:srgbClr val="FF0000"/>
                </a:solidFill>
                <a:effectLst>
                  <a:outerShdw blurRad="38100" dist="38100" dir="2700000" algn="tl">
                    <a:srgbClr val="000000">
                      <a:alpha val="43137"/>
                    </a:srgbClr>
                  </a:outerShdw>
                </a:effectLst>
                <a:latin typeface="MagicMedieval" pitchFamily="2" charset="0"/>
                <a:cs typeface="Arial" charset="0"/>
              </a:rPr>
              <a:t>è</a:t>
            </a:r>
            <a:r>
              <a:rPr lang="en-US" sz="3400" b="1" dirty="0" err="1">
                <a:solidFill>
                  <a:srgbClr val="FF0000"/>
                </a:solidFill>
                <a:effectLst>
                  <a:outerShdw blurRad="38100" dist="38100" dir="2700000" algn="tl">
                    <a:srgbClr val="000000">
                      <a:alpha val="43137"/>
                    </a:srgbClr>
                  </a:outerShdw>
                </a:effectLst>
                <a:latin typeface="MagicMedieval" pitchFamily="2" charset="0"/>
              </a:rPr>
              <a:t>ne</a:t>
            </a:r>
            <a:r>
              <a:rPr lang="en-US" sz="3400" b="1" dirty="0">
                <a:solidFill>
                  <a:srgbClr val="FF0000"/>
                </a:solidFill>
                <a:effectLst>
                  <a:outerShdw blurRad="38100" dist="38100" dir="2700000" algn="tl">
                    <a:srgbClr val="000000">
                      <a:alpha val="43137"/>
                    </a:srgbClr>
                  </a:outerShdw>
                </a:effectLst>
                <a:latin typeface="MagicMedieval" pitchFamily="2" charset="0"/>
              </a:rPr>
              <a:t> Delacroix, 1830</a:t>
            </a:r>
          </a:p>
        </p:txBody>
      </p:sp>
      <p:pic>
        <p:nvPicPr>
          <p:cNvPr id="3" name="Picture 3" descr="Liberty Leading the People - Delacroix - 1830"/>
          <p:cNvPicPr>
            <a:picLocks noChangeAspect="1" noChangeArrowheads="1"/>
          </p:cNvPicPr>
          <p:nvPr/>
        </p:nvPicPr>
        <p:blipFill>
          <a:blip r:embed="rId2" cstate="print">
            <a:lum bright="6000" contrast="6000"/>
          </a:blip>
          <a:srcRect/>
          <a:stretch>
            <a:fillRect/>
          </a:stretch>
        </p:blipFill>
        <p:spPr bwMode="auto">
          <a:xfrm>
            <a:off x="1828800" y="1524000"/>
            <a:ext cx="6705600" cy="5248007"/>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609600" y="1447800"/>
            <a:ext cx="3429000" cy="4493538"/>
          </a:xfrm>
          <a:prstGeom prst="rect">
            <a:avLst/>
          </a:prstGeom>
          <a:noFill/>
          <a:ln w="9525">
            <a:noFill/>
            <a:miter lim="800000"/>
            <a:headEnd/>
            <a:tailEnd/>
          </a:ln>
          <a:effectLst>
            <a:outerShdw dist="45791" dir="3378596" algn="ctr" rotWithShape="0">
              <a:srgbClr val="000000"/>
            </a:outerShdw>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44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agicMedieval" pitchFamily="2" charset="0"/>
              </a:rPr>
              <a:t>Napoleon</a:t>
            </a:r>
            <a:br>
              <a:rPr kumimoji="0" lang="en-US" sz="44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agicMedieval" pitchFamily="2" charset="0"/>
              </a:rPr>
            </a:br>
            <a:r>
              <a:rPr kumimoji="0" lang="en-US" sz="44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agicMedieval" pitchFamily="2" charset="0"/>
              </a:rPr>
              <a:t>at the</a:t>
            </a:r>
            <a:br>
              <a:rPr kumimoji="0" lang="en-US" sz="44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agicMedieval" pitchFamily="2" charset="0"/>
              </a:rPr>
            </a:br>
            <a:r>
              <a:rPr kumimoji="0" lang="en-US" sz="44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agicMedieval" pitchFamily="2" charset="0"/>
              </a:rPr>
              <a:t>St. Bernard</a:t>
            </a:r>
            <a:br>
              <a:rPr kumimoji="0" lang="en-US" sz="44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agicMedieval" pitchFamily="2" charset="0"/>
              </a:rPr>
            </a:br>
            <a:r>
              <a:rPr kumimoji="0" lang="en-US" sz="44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agicMedieval" pitchFamily="2" charset="0"/>
              </a:rPr>
              <a:t>Pass</a:t>
            </a:r>
            <a:endParaRPr kumimoji="0" lang="en-US" sz="4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agicMedieval" pitchFamily="2" charset="0"/>
            </a:endParaRP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4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agicMedieval" pitchFamily="2" charset="0"/>
              </a:rPr>
              <a:t>David,</a:t>
            </a:r>
            <a:br>
              <a:rPr kumimoji="0" lang="en-US" sz="4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agicMedieval" pitchFamily="2" charset="0"/>
              </a:rPr>
            </a:br>
            <a:r>
              <a:rPr kumimoji="0" lang="en-US" sz="4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agicMedieval" pitchFamily="2" charset="0"/>
              </a:rPr>
              <a:t>1803</a:t>
            </a:r>
          </a:p>
        </p:txBody>
      </p:sp>
      <p:pic>
        <p:nvPicPr>
          <p:cNvPr id="5" name="Picture 5" descr="David-Napoleon at the St Bernard Pass-1801"/>
          <p:cNvPicPr>
            <a:picLocks noChangeAspect="1" noChangeArrowheads="1"/>
          </p:cNvPicPr>
          <p:nvPr/>
        </p:nvPicPr>
        <p:blipFill>
          <a:blip r:embed="rId2" cstate="print">
            <a:lum contrast="6000"/>
          </a:blip>
          <a:srcRect/>
          <a:stretch>
            <a:fillRect/>
          </a:stretch>
        </p:blipFill>
        <p:spPr bwMode="auto">
          <a:xfrm>
            <a:off x="3886200" y="381000"/>
            <a:ext cx="5211763" cy="609600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85800" y="67270"/>
            <a:ext cx="10515600" cy="923330"/>
          </a:xfrm>
          <a:prstGeom prst="rect">
            <a:avLst/>
          </a:prstGeom>
          <a:noFill/>
          <a:ln w="9525">
            <a:noFill/>
            <a:miter lim="800000"/>
            <a:headEnd/>
            <a:tailEnd/>
          </a:ln>
          <a:effectLst>
            <a:outerShdw dist="45791" dir="3378596" algn="ctr" rotWithShape="0">
              <a:schemeClr val="tx1"/>
            </a:outerShdw>
          </a:effectLst>
        </p:spPr>
        <p:txBody>
          <a:bodyPr wrap="square">
            <a:spAutoFit/>
          </a:bodyPr>
          <a:lstStyle/>
          <a:p>
            <a:pPr algn="ctr">
              <a:spcBef>
                <a:spcPct val="50000"/>
              </a:spcBef>
              <a:defRPr/>
            </a:pPr>
            <a:r>
              <a:rPr lang="en-US" sz="5400" b="1" dirty="0">
                <a:solidFill>
                  <a:srgbClr val="FF0000"/>
                </a:solidFill>
                <a:effectLst>
                  <a:outerShdw blurRad="38100" dist="38100" dir="2700000" algn="tl">
                    <a:srgbClr val="000000">
                      <a:alpha val="43137"/>
                    </a:srgbClr>
                  </a:outerShdw>
                </a:effectLst>
                <a:latin typeface="MagicMedieval" pitchFamily="2" charset="0"/>
              </a:rPr>
              <a:t>The Great Age of the Novel</a:t>
            </a:r>
          </a:p>
        </p:txBody>
      </p:sp>
      <p:sp>
        <p:nvSpPr>
          <p:cNvPr id="3" name="Text Box 3"/>
          <p:cNvSpPr txBox="1">
            <a:spLocks noChangeArrowheads="1"/>
          </p:cNvSpPr>
          <p:nvPr/>
        </p:nvSpPr>
        <p:spPr bwMode="auto">
          <a:xfrm>
            <a:off x="1181100" y="1225689"/>
            <a:ext cx="8077200" cy="5632311"/>
          </a:xfrm>
          <a:prstGeom prst="rect">
            <a:avLst/>
          </a:prstGeom>
          <a:noFill/>
          <a:ln w="12700">
            <a:noFill/>
            <a:miter lim="800000"/>
            <a:headEnd type="none" w="sm" len="sm"/>
            <a:tailEnd type="none" w="sm" len="sm"/>
          </a:ln>
          <a:effectLst>
            <a:outerShdw dist="35921" dir="2700000" algn="ctr" rotWithShape="0">
              <a:schemeClr val="tx1"/>
            </a:outerShdw>
          </a:effectLst>
        </p:spPr>
        <p:txBody>
          <a:bodyPr wrap="square">
            <a:spAutoFit/>
          </a:bodyPr>
          <a:lstStyle/>
          <a:p>
            <a:pPr>
              <a:spcBef>
                <a:spcPts val="0"/>
              </a:spcBef>
              <a:buClr>
                <a:srgbClr val="FF9999"/>
              </a:buClr>
              <a:buSzPct val="90000"/>
              <a:defRPr/>
            </a:pPr>
            <a:r>
              <a:rPr lang="en-US" sz="4800" b="1" dirty="0">
                <a:solidFill>
                  <a:srgbClr val="003399"/>
                </a:solidFill>
                <a:latin typeface="Nosferatu" pitchFamily="2" charset="0"/>
              </a:rPr>
              <a:t> </a:t>
            </a:r>
            <a:r>
              <a:rPr lang="en-US" sz="4800" b="1" dirty="0" smtClean="0">
                <a:solidFill>
                  <a:srgbClr val="003399"/>
                </a:solidFill>
                <a:latin typeface="Nosferatu" pitchFamily="2" charset="0"/>
              </a:rPr>
              <a:t> </a:t>
            </a:r>
            <a:r>
              <a:rPr lang="en-US" sz="4800" b="1" u="sng" dirty="0" smtClean="0">
                <a:solidFill>
                  <a:srgbClr val="003399"/>
                </a:solidFill>
                <a:latin typeface="Nosferatu" pitchFamily="2" charset="0"/>
              </a:rPr>
              <a:t>Gothic </a:t>
            </a:r>
            <a:r>
              <a:rPr lang="en-US" sz="4800" b="1" u="sng" dirty="0">
                <a:solidFill>
                  <a:srgbClr val="003399"/>
                </a:solidFill>
                <a:latin typeface="Nosferatu" pitchFamily="2" charset="0"/>
              </a:rPr>
              <a:t>Novel</a:t>
            </a:r>
            <a:r>
              <a:rPr lang="en-US" sz="4800" b="1" dirty="0">
                <a:solidFill>
                  <a:srgbClr val="003399"/>
                </a:solidFill>
                <a:latin typeface="Nosferatu" pitchFamily="2" charset="0"/>
              </a:rPr>
              <a:t>:</a:t>
            </a:r>
            <a:r>
              <a:rPr lang="en-US" sz="2800" b="1" dirty="0">
                <a:solidFill>
                  <a:srgbClr val="003399"/>
                </a:solidFill>
                <a:latin typeface="Nosferatu" pitchFamily="2" charset="0"/>
              </a:rPr>
              <a:t/>
            </a:r>
            <a:br>
              <a:rPr lang="en-US" sz="2800" b="1" dirty="0">
                <a:solidFill>
                  <a:srgbClr val="003399"/>
                </a:solidFill>
                <a:latin typeface="Nosferatu" pitchFamily="2" charset="0"/>
              </a:rPr>
            </a:br>
            <a:r>
              <a:rPr lang="en-US" sz="2800" dirty="0">
                <a:solidFill>
                  <a:srgbClr val="003399"/>
                </a:solidFill>
                <a:latin typeface="Knights Templar" pitchFamily="2" charset="0"/>
              </a:rPr>
              <a:t>  </a:t>
            </a:r>
            <a:r>
              <a:rPr lang="en-US" sz="2800" dirty="0" smtClean="0">
                <a:solidFill>
                  <a:srgbClr val="003399"/>
                </a:solidFill>
                <a:latin typeface="Knights Templar" pitchFamily="2" charset="0"/>
              </a:rPr>
              <a:t> </a:t>
            </a:r>
            <a:r>
              <a:rPr lang="en-US" sz="2800" b="1" i="1" dirty="0" smtClean="0">
                <a:solidFill>
                  <a:srgbClr val="003399"/>
                </a:solidFill>
                <a:latin typeface="Comic Sans MS" pitchFamily="66" charset="0"/>
              </a:rPr>
              <a:t>Jane </a:t>
            </a:r>
            <a:r>
              <a:rPr lang="en-US" sz="2800" b="1" i="1" dirty="0">
                <a:solidFill>
                  <a:srgbClr val="003399"/>
                </a:solidFill>
                <a:latin typeface="Comic Sans MS" pitchFamily="66" charset="0"/>
              </a:rPr>
              <a:t>Eyre - </a:t>
            </a:r>
            <a:r>
              <a:rPr lang="en-US" sz="2800" b="1" dirty="0">
                <a:solidFill>
                  <a:srgbClr val="003399"/>
                </a:solidFill>
                <a:latin typeface="Comic Sans MS" pitchFamily="66" charset="0"/>
              </a:rPr>
              <a:t>Charlotte Br</a:t>
            </a:r>
            <a:r>
              <a:rPr lang="en-US" sz="2800" b="1" dirty="0">
                <a:solidFill>
                  <a:srgbClr val="003399"/>
                </a:solidFill>
                <a:latin typeface="Comic Sans MS" pitchFamily="66" charset="0"/>
                <a:ea typeface="Arial Unicode MS" pitchFamily="34" charset="-128"/>
                <a:cs typeface="Arial Unicode MS" pitchFamily="34" charset="-128"/>
              </a:rPr>
              <a:t>o</a:t>
            </a:r>
            <a:r>
              <a:rPr lang="en-US" sz="2800" b="1" dirty="0">
                <a:solidFill>
                  <a:srgbClr val="003399"/>
                </a:solidFill>
                <a:latin typeface="Comic Sans MS" pitchFamily="66" charset="0"/>
              </a:rPr>
              <a:t>nte</a:t>
            </a:r>
            <a:br>
              <a:rPr lang="en-US" sz="2800" b="1" dirty="0">
                <a:solidFill>
                  <a:srgbClr val="003399"/>
                </a:solidFill>
                <a:latin typeface="Comic Sans MS" pitchFamily="66" charset="0"/>
              </a:rPr>
            </a:br>
            <a:r>
              <a:rPr lang="en-US" sz="2800" b="1" dirty="0">
                <a:solidFill>
                  <a:srgbClr val="003399"/>
                </a:solidFill>
                <a:latin typeface="Comic Sans MS" pitchFamily="66" charset="0"/>
              </a:rPr>
              <a:t> </a:t>
            </a:r>
            <a:r>
              <a:rPr lang="en-US" sz="2800" b="1" dirty="0" smtClean="0">
                <a:solidFill>
                  <a:srgbClr val="003399"/>
                </a:solidFill>
                <a:latin typeface="Comic Sans MS" pitchFamily="66" charset="0"/>
              </a:rPr>
              <a:t> W</a:t>
            </a:r>
            <a:r>
              <a:rPr lang="en-US" sz="2800" b="1" i="1" dirty="0" smtClean="0">
                <a:solidFill>
                  <a:srgbClr val="003399"/>
                </a:solidFill>
                <a:latin typeface="Comic Sans MS" pitchFamily="66" charset="0"/>
              </a:rPr>
              <a:t>uthering </a:t>
            </a:r>
            <a:r>
              <a:rPr lang="en-US" sz="2800" b="1" i="1" dirty="0">
                <a:solidFill>
                  <a:srgbClr val="003399"/>
                </a:solidFill>
                <a:latin typeface="Comic Sans MS" pitchFamily="66" charset="0"/>
              </a:rPr>
              <a:t>Heights - </a:t>
            </a:r>
            <a:r>
              <a:rPr lang="en-US" sz="2800" b="1" dirty="0">
                <a:solidFill>
                  <a:srgbClr val="003399"/>
                </a:solidFill>
                <a:latin typeface="Comic Sans MS" pitchFamily="66" charset="0"/>
              </a:rPr>
              <a:t>Emily </a:t>
            </a:r>
            <a:r>
              <a:rPr lang="en-US" sz="2800" b="1" dirty="0" smtClean="0">
                <a:solidFill>
                  <a:srgbClr val="003399"/>
                </a:solidFill>
                <a:latin typeface="Comic Sans MS" pitchFamily="66" charset="0"/>
              </a:rPr>
              <a:t>Bronte</a:t>
            </a:r>
          </a:p>
          <a:p>
            <a:pPr marL="457200" indent="-398463">
              <a:spcBef>
                <a:spcPct val="50000"/>
              </a:spcBef>
              <a:buClr>
                <a:srgbClr val="FF9999"/>
              </a:buClr>
              <a:buSzPct val="90000"/>
              <a:defRPr/>
            </a:pPr>
            <a:r>
              <a:rPr lang="en-US" sz="4800" b="1" dirty="0">
                <a:solidFill>
                  <a:srgbClr val="003399"/>
                </a:solidFill>
                <a:latin typeface="Nosferatu" pitchFamily="2" charset="0"/>
              </a:rPr>
              <a:t> </a:t>
            </a:r>
            <a:r>
              <a:rPr lang="en-US" sz="4800" b="1" dirty="0" smtClean="0">
                <a:solidFill>
                  <a:srgbClr val="003399"/>
                </a:solidFill>
                <a:latin typeface="Nosferatu" pitchFamily="2" charset="0"/>
              </a:rPr>
              <a:t> </a:t>
            </a:r>
            <a:r>
              <a:rPr lang="en-US" sz="4800" b="1" u="sng" dirty="0" smtClean="0">
                <a:solidFill>
                  <a:srgbClr val="003399"/>
                </a:solidFill>
                <a:latin typeface="Nosferatu" pitchFamily="2" charset="0"/>
              </a:rPr>
              <a:t>Historical Novel</a:t>
            </a:r>
            <a:r>
              <a:rPr lang="en-US" sz="4800" b="1" dirty="0" smtClean="0">
                <a:solidFill>
                  <a:srgbClr val="003399"/>
                </a:solidFill>
                <a:latin typeface="Nosferatu" pitchFamily="2" charset="0"/>
              </a:rPr>
              <a:t>:</a:t>
            </a:r>
            <a:r>
              <a:rPr lang="en-US" sz="2800" b="1" dirty="0" smtClean="0">
                <a:solidFill>
                  <a:srgbClr val="003399"/>
                </a:solidFill>
                <a:latin typeface="Nosferatu" pitchFamily="2" charset="0"/>
              </a:rPr>
              <a:t/>
            </a:r>
            <a:br>
              <a:rPr lang="en-US" sz="2800" b="1" dirty="0" smtClean="0">
                <a:solidFill>
                  <a:srgbClr val="003399"/>
                </a:solidFill>
                <a:latin typeface="Nosferatu" pitchFamily="2" charset="0"/>
              </a:rPr>
            </a:br>
            <a:r>
              <a:rPr lang="en-US" sz="2800" b="1" i="1" dirty="0" smtClean="0">
                <a:solidFill>
                  <a:srgbClr val="003399"/>
                </a:solidFill>
                <a:latin typeface="Comic Sans MS" pitchFamily="66" charset="0"/>
              </a:rPr>
              <a:t>Ivanhoe </a:t>
            </a:r>
            <a:r>
              <a:rPr lang="en-US" sz="2800" b="1" i="1" dirty="0">
                <a:solidFill>
                  <a:srgbClr val="003399"/>
                </a:solidFill>
                <a:latin typeface="Comic Sans MS" pitchFamily="66" charset="0"/>
              </a:rPr>
              <a:t>- </a:t>
            </a:r>
            <a:r>
              <a:rPr lang="en-US" sz="2800" b="1" dirty="0">
                <a:solidFill>
                  <a:srgbClr val="003399"/>
                </a:solidFill>
                <a:latin typeface="Comic Sans MS" pitchFamily="66" charset="0"/>
              </a:rPr>
              <a:t>Sir Walter Scott</a:t>
            </a:r>
            <a:br>
              <a:rPr lang="en-US" sz="2800" b="1" dirty="0">
                <a:solidFill>
                  <a:srgbClr val="003399"/>
                </a:solidFill>
                <a:latin typeface="Comic Sans MS" pitchFamily="66" charset="0"/>
              </a:rPr>
            </a:br>
            <a:r>
              <a:rPr lang="en-US" sz="2800" b="1" i="1" dirty="0" smtClean="0">
                <a:solidFill>
                  <a:srgbClr val="003399"/>
                </a:solidFill>
                <a:latin typeface="Comic Sans MS" pitchFamily="66" charset="0"/>
              </a:rPr>
              <a:t>Les </a:t>
            </a:r>
            <a:r>
              <a:rPr lang="en-US" sz="2800" b="1" i="1" dirty="0" err="1">
                <a:solidFill>
                  <a:srgbClr val="003399"/>
                </a:solidFill>
                <a:latin typeface="Comic Sans MS" pitchFamily="66" charset="0"/>
              </a:rPr>
              <a:t>Miserables</a:t>
            </a:r>
            <a:r>
              <a:rPr lang="en-US" sz="2800" b="1" dirty="0">
                <a:solidFill>
                  <a:srgbClr val="003399"/>
                </a:solidFill>
                <a:latin typeface="Comic Sans MS" pitchFamily="66" charset="0"/>
              </a:rPr>
              <a:t> - Victor Hugo</a:t>
            </a:r>
            <a:br>
              <a:rPr lang="en-US" sz="2800" b="1" dirty="0">
                <a:solidFill>
                  <a:srgbClr val="003399"/>
                </a:solidFill>
                <a:latin typeface="Comic Sans MS" pitchFamily="66" charset="0"/>
              </a:rPr>
            </a:br>
            <a:r>
              <a:rPr lang="en-US" sz="2800" b="1" dirty="0" smtClean="0">
                <a:solidFill>
                  <a:srgbClr val="003399"/>
                </a:solidFill>
                <a:latin typeface="Comic Sans MS" pitchFamily="66" charset="0"/>
              </a:rPr>
              <a:t>T</a:t>
            </a:r>
            <a:r>
              <a:rPr lang="en-US" sz="2800" b="1" i="1" dirty="0" smtClean="0">
                <a:solidFill>
                  <a:srgbClr val="003399"/>
                </a:solidFill>
                <a:latin typeface="Comic Sans MS" pitchFamily="66" charset="0"/>
              </a:rPr>
              <a:t>he </a:t>
            </a:r>
            <a:r>
              <a:rPr lang="en-US" sz="2800" b="1" i="1" dirty="0">
                <a:solidFill>
                  <a:srgbClr val="003399"/>
                </a:solidFill>
                <a:latin typeface="Comic Sans MS" pitchFamily="66" charset="0"/>
              </a:rPr>
              <a:t>Three Musketeers</a:t>
            </a:r>
            <a:r>
              <a:rPr lang="en-US" sz="2800" b="1" dirty="0">
                <a:solidFill>
                  <a:srgbClr val="003399"/>
                </a:solidFill>
                <a:latin typeface="Comic Sans MS" pitchFamily="66" charset="0"/>
              </a:rPr>
              <a:t> – </a:t>
            </a:r>
            <a:r>
              <a:rPr lang="en-US" sz="2800" b="1" dirty="0" smtClean="0">
                <a:solidFill>
                  <a:srgbClr val="003399"/>
                </a:solidFill>
                <a:latin typeface="Comic Sans MS" pitchFamily="66" charset="0"/>
              </a:rPr>
              <a:t>Alexander Dumas</a:t>
            </a:r>
          </a:p>
          <a:p>
            <a:pPr marL="58737">
              <a:spcBef>
                <a:spcPct val="50000"/>
              </a:spcBef>
              <a:buClr>
                <a:srgbClr val="FF9999"/>
              </a:buClr>
              <a:buSzPct val="90000"/>
              <a:defRPr/>
            </a:pPr>
            <a:r>
              <a:rPr lang="en-US" sz="4800" b="1" dirty="0" smtClean="0">
                <a:solidFill>
                  <a:srgbClr val="003399"/>
                </a:solidFill>
                <a:latin typeface="Nosferatu" pitchFamily="2" charset="0"/>
              </a:rPr>
              <a:t>  </a:t>
            </a:r>
            <a:r>
              <a:rPr lang="en-US" sz="4800" b="1" u="sng" dirty="0" smtClean="0">
                <a:solidFill>
                  <a:srgbClr val="003399"/>
                </a:solidFill>
                <a:latin typeface="Nosferatu" pitchFamily="2" charset="0"/>
              </a:rPr>
              <a:t>Science Fiction Novel</a:t>
            </a:r>
            <a:r>
              <a:rPr lang="en-US" sz="4000" b="1" dirty="0" smtClean="0">
                <a:solidFill>
                  <a:srgbClr val="003399"/>
                </a:solidFill>
                <a:latin typeface="Nosferatu" pitchFamily="2" charset="0"/>
              </a:rPr>
              <a:t>:</a:t>
            </a:r>
            <a:r>
              <a:rPr lang="en-US" sz="2800" b="1" dirty="0" smtClean="0">
                <a:solidFill>
                  <a:srgbClr val="003399"/>
                </a:solidFill>
                <a:latin typeface="Nosferatu" pitchFamily="2" charset="0"/>
              </a:rPr>
              <a:t/>
            </a:r>
            <a:br>
              <a:rPr lang="en-US" sz="2800" b="1" dirty="0" smtClean="0">
                <a:solidFill>
                  <a:srgbClr val="003399"/>
                </a:solidFill>
                <a:latin typeface="Nosferatu" pitchFamily="2" charset="0"/>
              </a:rPr>
            </a:br>
            <a:r>
              <a:rPr lang="en-US" sz="2800" b="1" dirty="0" smtClean="0">
                <a:solidFill>
                  <a:srgbClr val="003399"/>
                </a:solidFill>
                <a:latin typeface="Nosferatu" pitchFamily="2" charset="0"/>
              </a:rPr>
              <a:t>  </a:t>
            </a:r>
            <a:r>
              <a:rPr lang="en-US" sz="2800" b="1" i="1" dirty="0" smtClean="0">
                <a:solidFill>
                  <a:srgbClr val="003399"/>
                </a:solidFill>
                <a:latin typeface="Comic Sans MS" pitchFamily="66" charset="0"/>
              </a:rPr>
              <a:t>Frankenstein -</a:t>
            </a:r>
            <a:r>
              <a:rPr lang="en-US" sz="2800" b="1" dirty="0" smtClean="0">
                <a:solidFill>
                  <a:srgbClr val="003399"/>
                </a:solidFill>
                <a:latin typeface="Comic Sans MS" pitchFamily="66" charset="0"/>
              </a:rPr>
              <a:t> Mary Shelley</a:t>
            </a:r>
            <a:endParaRPr lang="en-US" b="1" dirty="0">
              <a:solidFill>
                <a:srgbClr val="003399"/>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295400" y="66675"/>
            <a:ext cx="7848600" cy="1015663"/>
          </a:xfrm>
          <a:prstGeom prst="rect">
            <a:avLst/>
          </a:prstGeom>
          <a:noFill/>
          <a:ln w="9525">
            <a:noFill/>
            <a:miter lim="800000"/>
            <a:headEnd/>
            <a:tailEnd/>
          </a:ln>
          <a:effectLst>
            <a:outerShdw dist="45791" dir="3378596" algn="ctr" rotWithShape="0">
              <a:schemeClr val="tx1"/>
            </a:outerShdw>
          </a:effectLst>
        </p:spPr>
        <p:txBody>
          <a:bodyPr wrap="square">
            <a:spAutoFit/>
          </a:bodyPr>
          <a:lstStyle/>
          <a:p>
            <a:pPr algn="ctr">
              <a:spcBef>
                <a:spcPct val="50000"/>
              </a:spcBef>
              <a:defRPr/>
            </a:pPr>
            <a:r>
              <a:rPr lang="en-US" sz="6000" b="1" dirty="0">
                <a:solidFill>
                  <a:srgbClr val="FF0000"/>
                </a:solidFill>
                <a:effectLst>
                  <a:outerShdw blurRad="38100" dist="38100" dir="2700000" algn="tl">
                    <a:srgbClr val="000000">
                      <a:alpha val="43137"/>
                    </a:srgbClr>
                  </a:outerShdw>
                </a:effectLst>
                <a:latin typeface="MagicMedieval" pitchFamily="2" charset="0"/>
              </a:rPr>
              <a:t>The Great Age of the Novel</a:t>
            </a:r>
          </a:p>
        </p:txBody>
      </p:sp>
      <p:sp>
        <p:nvSpPr>
          <p:cNvPr id="4" name="Rectangle 3"/>
          <p:cNvSpPr/>
          <p:nvPr/>
        </p:nvSpPr>
        <p:spPr>
          <a:xfrm>
            <a:off x="1524000" y="1981200"/>
            <a:ext cx="7696200" cy="4585871"/>
          </a:xfrm>
          <a:prstGeom prst="rect">
            <a:avLst/>
          </a:prstGeom>
        </p:spPr>
        <p:txBody>
          <a:bodyPr wrap="square">
            <a:spAutoFit/>
          </a:bodyPr>
          <a:lstStyle/>
          <a:p>
            <a:pPr marL="457200" indent="-398463">
              <a:spcBef>
                <a:spcPct val="50000"/>
              </a:spcBef>
              <a:buClr>
                <a:srgbClr val="FF9999"/>
              </a:buClr>
              <a:buSzPct val="90000"/>
              <a:buFont typeface="PressWriter Symbols" pitchFamily="2" charset="2"/>
              <a:buChar char="e"/>
              <a:defRPr/>
            </a:pPr>
            <a:r>
              <a:rPr lang="en-US" sz="4400" b="1" dirty="0" smtClean="0">
                <a:solidFill>
                  <a:srgbClr val="003399"/>
                </a:solidFill>
                <a:effectLst>
                  <a:outerShdw blurRad="38100" dist="38100" dir="2700000" algn="tl">
                    <a:srgbClr val="000000">
                      <a:alpha val="43137"/>
                    </a:srgbClr>
                  </a:outerShdw>
                </a:effectLst>
                <a:latin typeface="Nosferatu" pitchFamily="2" charset="0"/>
              </a:rPr>
              <a:t>Supernatural Works:	</a:t>
            </a:r>
            <a:r>
              <a:rPr lang="en-US" sz="4400" b="1" i="1" dirty="0" smtClean="0">
                <a:solidFill>
                  <a:srgbClr val="003399"/>
                </a:solidFill>
                <a:effectLst>
                  <a:outerShdw blurRad="38100" dist="38100" dir="2700000" algn="tl">
                    <a:srgbClr val="000000">
                      <a:alpha val="43137"/>
                    </a:srgbClr>
                  </a:outerShdw>
                </a:effectLst>
                <a:latin typeface="Nosferatu" pitchFamily="2" charset="0"/>
              </a:rPr>
              <a:t>		</a:t>
            </a:r>
          </a:p>
          <a:p>
            <a:pPr marL="457200" indent="-398463">
              <a:spcBef>
                <a:spcPct val="50000"/>
              </a:spcBef>
              <a:buClr>
                <a:srgbClr val="FF9999"/>
              </a:buClr>
              <a:buSzPct val="90000"/>
              <a:buFont typeface="PressWriter Symbols" pitchFamily="2" charset="2"/>
              <a:buChar char="e"/>
              <a:defRPr/>
            </a:pPr>
            <a:r>
              <a:rPr lang="en-US" b="1" i="1" dirty="0" smtClean="0">
                <a:solidFill>
                  <a:srgbClr val="003399"/>
                </a:solidFill>
                <a:effectLst>
                  <a:outerShdw blurRad="38100" dist="38100" dir="2700000" algn="tl">
                    <a:srgbClr val="000000">
                      <a:alpha val="43137"/>
                    </a:srgbClr>
                  </a:outerShdw>
                </a:effectLst>
                <a:latin typeface="Comic Sans MS" pitchFamily="66" charset="0"/>
              </a:rPr>
              <a:t>Brothers </a:t>
            </a:r>
            <a:r>
              <a:rPr lang="en-US" b="1" i="1" dirty="0">
                <a:solidFill>
                  <a:srgbClr val="003399"/>
                </a:solidFill>
                <a:effectLst>
                  <a:outerShdw blurRad="38100" dist="38100" dir="2700000" algn="tl">
                    <a:srgbClr val="000000">
                      <a:alpha val="43137"/>
                    </a:srgbClr>
                  </a:outerShdw>
                </a:effectLst>
                <a:latin typeface="Comic Sans MS" pitchFamily="66" charset="0"/>
              </a:rPr>
              <a:t>Grimm, Hans Christian Andersen</a:t>
            </a:r>
            <a:endParaRPr lang="en-US" b="1" i="1" dirty="0" smtClean="0">
              <a:solidFill>
                <a:srgbClr val="003399"/>
              </a:solidFill>
              <a:effectLst>
                <a:outerShdw blurRad="38100" dist="38100" dir="2700000" algn="tl">
                  <a:srgbClr val="000000">
                    <a:alpha val="43137"/>
                  </a:srgbClr>
                </a:outerShdw>
              </a:effectLst>
              <a:latin typeface="Comic Sans MS" pitchFamily="66" charset="0"/>
            </a:endParaRPr>
          </a:p>
          <a:p>
            <a:pPr marL="457200" indent="-398463">
              <a:spcBef>
                <a:spcPct val="50000"/>
              </a:spcBef>
              <a:buClr>
                <a:srgbClr val="FF9999"/>
              </a:buClr>
              <a:buSzPct val="90000"/>
              <a:buFont typeface="PressWriter Symbols" pitchFamily="2" charset="2"/>
              <a:buChar char="e"/>
              <a:defRPr/>
            </a:pPr>
            <a:r>
              <a:rPr lang="en-US" b="1" i="1" dirty="0" smtClean="0">
                <a:solidFill>
                  <a:srgbClr val="003399"/>
                </a:solidFill>
                <a:effectLst>
                  <a:outerShdw blurRad="38100" dist="38100" dir="2700000" algn="tl">
                    <a:srgbClr val="000000">
                      <a:alpha val="43137"/>
                    </a:srgbClr>
                  </a:outerShdw>
                </a:effectLst>
                <a:latin typeface="Comic Sans MS" pitchFamily="66" charset="0"/>
              </a:rPr>
              <a:t>Dracula – Bram Stoker</a:t>
            </a:r>
          </a:p>
          <a:p>
            <a:pPr marL="457200" indent="-398463">
              <a:spcBef>
                <a:spcPct val="50000"/>
              </a:spcBef>
              <a:buClr>
                <a:srgbClr val="FF9999"/>
              </a:buClr>
              <a:buSzPct val="90000"/>
              <a:buFont typeface="PressWriter Symbols" pitchFamily="2" charset="2"/>
              <a:buNone/>
              <a:defRPr/>
            </a:pPr>
            <a:r>
              <a:rPr lang="en-US" b="1" i="1" dirty="0" smtClean="0">
                <a:solidFill>
                  <a:srgbClr val="003399"/>
                </a:solidFill>
                <a:effectLst>
                  <a:outerShdw blurRad="38100" dist="38100" dir="2700000" algn="tl">
                    <a:srgbClr val="000000">
                      <a:alpha val="43137"/>
                    </a:srgbClr>
                  </a:outerShdw>
                </a:effectLst>
                <a:latin typeface="Comic Sans MS" pitchFamily="66" charset="0"/>
              </a:rPr>
              <a:t>		</a:t>
            </a:r>
          </a:p>
          <a:p>
            <a:pPr marL="457200" indent="-398463">
              <a:spcBef>
                <a:spcPct val="50000"/>
              </a:spcBef>
              <a:buClr>
                <a:srgbClr val="FF9999"/>
              </a:buClr>
              <a:buSzPct val="90000"/>
              <a:buFont typeface="PressWriter Symbols" pitchFamily="2" charset="2"/>
              <a:buNone/>
              <a:defRPr/>
            </a:pPr>
            <a:r>
              <a:rPr lang="en-US" sz="3200" b="1" i="1" dirty="0" smtClean="0">
                <a:solidFill>
                  <a:srgbClr val="003399"/>
                </a:solidFill>
                <a:effectLst>
                  <a:outerShdw blurRad="38100" dist="38100" dir="2700000" algn="tl">
                    <a:srgbClr val="000000">
                      <a:alpha val="43137"/>
                    </a:srgbClr>
                  </a:outerShdw>
                </a:effectLst>
                <a:latin typeface="Comic Sans MS" pitchFamily="66" charset="0"/>
              </a:rPr>
              <a:t>Music too – 	</a:t>
            </a:r>
            <a:r>
              <a:rPr lang="en-US" sz="2800" b="1" i="1" dirty="0" smtClean="0">
                <a:solidFill>
                  <a:srgbClr val="003399"/>
                </a:solidFill>
                <a:effectLst>
                  <a:outerShdw blurRad="38100" dist="38100" dir="2700000" algn="tl">
                    <a:srgbClr val="000000">
                      <a:alpha val="43137"/>
                    </a:srgbClr>
                  </a:outerShdw>
                </a:effectLst>
                <a:latin typeface="Comic Sans MS" pitchFamily="66" charset="0"/>
              </a:rPr>
              <a:t>Beethoven</a:t>
            </a:r>
          </a:p>
          <a:p>
            <a:pPr marL="457200" indent="-398463">
              <a:spcBef>
                <a:spcPct val="50000"/>
              </a:spcBef>
              <a:buClr>
                <a:srgbClr val="FF9999"/>
              </a:buClr>
              <a:buSzPct val="90000"/>
              <a:buFont typeface="PressWriter Symbols" pitchFamily="2" charset="2"/>
              <a:buNone/>
              <a:defRPr/>
            </a:pPr>
            <a:r>
              <a:rPr lang="en-US" sz="2800" b="1" i="1" dirty="0">
                <a:solidFill>
                  <a:srgbClr val="003399"/>
                </a:solidFill>
                <a:effectLst>
                  <a:outerShdw blurRad="38100" dist="38100" dir="2700000" algn="tl">
                    <a:srgbClr val="000000">
                      <a:alpha val="43137"/>
                    </a:srgbClr>
                  </a:outerShdw>
                </a:effectLst>
                <a:latin typeface="Comic Sans MS" pitchFamily="66" charset="0"/>
              </a:rPr>
              <a:t>	</a:t>
            </a:r>
            <a:r>
              <a:rPr lang="en-US" sz="2800" b="1" i="1" dirty="0" smtClean="0">
                <a:solidFill>
                  <a:srgbClr val="003399"/>
                </a:solidFill>
                <a:effectLst>
                  <a:outerShdw blurRad="38100" dist="38100" dir="2700000" algn="tl">
                    <a:srgbClr val="000000">
                      <a:alpha val="43137"/>
                    </a:srgbClr>
                  </a:outerShdw>
                </a:effectLst>
                <a:latin typeface="Comic Sans MS" pitchFamily="66" charset="0"/>
              </a:rPr>
              <a:t>			Tchaikovsky</a:t>
            </a:r>
          </a:p>
          <a:p>
            <a:pPr marL="457200" indent="-398463">
              <a:spcBef>
                <a:spcPct val="50000"/>
              </a:spcBef>
              <a:buClr>
                <a:srgbClr val="FF9999"/>
              </a:buClr>
              <a:buSzPct val="90000"/>
              <a:buFont typeface="PressWriter Symbols" pitchFamily="2" charset="2"/>
              <a:buNone/>
              <a:defRPr/>
            </a:pPr>
            <a:r>
              <a:rPr lang="en-US" sz="2800" b="1" i="1" dirty="0">
                <a:solidFill>
                  <a:srgbClr val="003399"/>
                </a:solidFill>
                <a:effectLst>
                  <a:outerShdw blurRad="38100" dist="38100" dir="2700000" algn="tl">
                    <a:srgbClr val="000000">
                      <a:alpha val="43137"/>
                    </a:srgbClr>
                  </a:outerShdw>
                </a:effectLst>
                <a:latin typeface="Comic Sans MS" pitchFamily="66" charset="0"/>
              </a:rPr>
              <a:t>	</a:t>
            </a:r>
            <a:r>
              <a:rPr lang="en-US" sz="2800" b="1" i="1" dirty="0" smtClean="0">
                <a:solidFill>
                  <a:srgbClr val="003399"/>
                </a:solidFill>
                <a:effectLst>
                  <a:outerShdw blurRad="38100" dist="38100" dir="2700000" algn="tl">
                    <a:srgbClr val="000000">
                      <a:alpha val="43137"/>
                    </a:srgbClr>
                  </a:outerShdw>
                </a:effectLst>
                <a:latin typeface="Comic Sans MS" pitchFamily="66" charset="0"/>
              </a:rPr>
              <a:t>			</a:t>
            </a:r>
            <a:endParaRPr lang="en-US" sz="28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 calcmode="lin" valueType="num">
                                      <p:cBhvr additive="base">
                                        <p:cTn id="13"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lstStyle/>
          <a:p>
            <a:r>
              <a:rPr lang="en-US" b="1" dirty="0" smtClean="0">
                <a:solidFill>
                  <a:srgbClr val="FF0000"/>
                </a:solidFill>
                <a:latin typeface="Comic Sans MS" pitchFamily="66" charset="0"/>
              </a:rPr>
              <a:t>Art of The Period</a:t>
            </a:r>
            <a:br>
              <a:rPr lang="en-US" b="1" dirty="0" smtClean="0">
                <a:solidFill>
                  <a:srgbClr val="FF0000"/>
                </a:solidFill>
                <a:latin typeface="Comic Sans MS" pitchFamily="66" charset="0"/>
              </a:rPr>
            </a:br>
            <a:r>
              <a:rPr lang="en-US" b="1" dirty="0" smtClean="0">
                <a:solidFill>
                  <a:srgbClr val="FF0000"/>
                </a:solidFill>
                <a:latin typeface="Comic Sans MS" pitchFamily="66" charset="0"/>
              </a:rPr>
              <a:t>1750 - 1900</a:t>
            </a:r>
            <a:endParaRPr lang="en-US" dirty="0"/>
          </a:p>
        </p:txBody>
      </p:sp>
      <p:sp>
        <p:nvSpPr>
          <p:cNvPr id="3" name="Content Placeholder 2"/>
          <p:cNvSpPr>
            <a:spLocks noGrp="1"/>
          </p:cNvSpPr>
          <p:nvPr>
            <p:ph idx="1"/>
          </p:nvPr>
        </p:nvSpPr>
        <p:spPr>
          <a:xfrm>
            <a:off x="1295400" y="1219200"/>
            <a:ext cx="7696200" cy="4525963"/>
          </a:xfrm>
        </p:spPr>
        <p:txBody>
          <a:bodyPr/>
          <a:lstStyle/>
          <a:p>
            <a:r>
              <a:rPr lang="en-US" b="1" dirty="0" smtClean="0">
                <a:solidFill>
                  <a:srgbClr val="003399"/>
                </a:solidFill>
                <a:latin typeface="Comic Sans MS" pitchFamily="66" charset="0"/>
              </a:rPr>
              <a:t>Realism – reaction to romanticism – wanted to show the reality of the world. Still about emotion but now for the truth. Only what they experienced not what the perceived.  Often a harsh description of the world – it was a miserable place for many!</a:t>
            </a:r>
          </a:p>
          <a:p>
            <a:r>
              <a:rPr lang="en-US" b="1" dirty="0" smtClean="0">
                <a:solidFill>
                  <a:srgbClr val="003399"/>
                </a:solidFill>
                <a:latin typeface="Comic Sans MS" pitchFamily="66" charset="0"/>
              </a:rPr>
              <a:t>Impact of photography - people could see the reality</a:t>
            </a:r>
            <a:r>
              <a:rPr lang="en-US" b="1" dirty="0">
                <a:solidFill>
                  <a:srgbClr val="003399"/>
                </a:solidFill>
                <a:latin typeface="Comic Sans MS" pitchFamily="66" charset="0"/>
              </a:rPr>
              <a:t>! Painters needed something new</a:t>
            </a:r>
          </a:p>
          <a:p>
            <a:endParaRPr lang="en-US" b="1" dirty="0">
              <a:solidFill>
                <a:srgbClr val="003399"/>
              </a:solidFill>
              <a:latin typeface="Comic Sans MS" pitchFamily="66"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848600" cy="1143000"/>
          </a:xfrm>
        </p:spPr>
        <p:txBody>
          <a:bodyPr/>
          <a:lstStyle/>
          <a:p>
            <a:r>
              <a:rPr lang="en-US" b="1" i="1" dirty="0" smtClean="0">
                <a:solidFill>
                  <a:srgbClr val="FF0000"/>
                </a:solidFill>
                <a:latin typeface="Comic Sans MS" pitchFamily="66" charset="0"/>
              </a:rPr>
              <a:t>The Stone Breakers </a:t>
            </a:r>
            <a:r>
              <a:rPr lang="en-US" sz="3200" b="1" i="1" dirty="0" smtClean="0">
                <a:solidFill>
                  <a:srgbClr val="FF0000"/>
                </a:solidFill>
                <a:latin typeface="Comic Sans MS" pitchFamily="66" charset="0"/>
              </a:rPr>
              <a:t>Courbet</a:t>
            </a:r>
            <a:r>
              <a:rPr lang="en-US" sz="3200" b="1" dirty="0" smtClean="0">
                <a:solidFill>
                  <a:srgbClr val="FF0000"/>
                </a:solidFill>
                <a:latin typeface="Comic Sans MS" pitchFamily="66" charset="0"/>
              </a:rPr>
              <a:t/>
            </a:r>
            <a:br>
              <a:rPr lang="en-US" sz="3200" b="1" dirty="0" smtClean="0">
                <a:solidFill>
                  <a:srgbClr val="FF0000"/>
                </a:solidFill>
                <a:latin typeface="Comic Sans MS" pitchFamily="66" charset="0"/>
              </a:rPr>
            </a:br>
            <a:r>
              <a:rPr lang="en-US" sz="3200" b="1" dirty="0" smtClean="0">
                <a:solidFill>
                  <a:srgbClr val="003399"/>
                </a:solidFill>
                <a:latin typeface="Comic Sans MS" pitchFamily="66" charset="0"/>
              </a:rPr>
              <a:t>the anonymous hard work that many endured for little reword</a:t>
            </a:r>
            <a:r>
              <a:rPr lang="en-US" b="1" dirty="0" smtClean="0">
                <a:solidFill>
                  <a:srgbClr val="FF0000"/>
                </a:solidFill>
                <a:latin typeface="Comic Sans MS" pitchFamily="66" charset="0"/>
              </a:rPr>
              <a:t/>
            </a:r>
            <a:br>
              <a:rPr lang="en-US" b="1" dirty="0" smtClean="0">
                <a:solidFill>
                  <a:srgbClr val="FF0000"/>
                </a:solidFill>
                <a:latin typeface="Comic Sans MS" pitchFamily="66" charset="0"/>
              </a:rPr>
            </a:br>
            <a:endParaRPr lang="en-US" b="1" dirty="0">
              <a:solidFill>
                <a:srgbClr val="FF0000"/>
              </a:solidFill>
              <a:latin typeface="Comic Sans MS" pitchFamily="66" charset="0"/>
            </a:endParaRPr>
          </a:p>
        </p:txBody>
      </p:sp>
      <p:pic>
        <p:nvPicPr>
          <p:cNvPr id="65538" name="Picture 2" descr="http://www.humanitiesweb.org/gallery/12/3.jpg">
            <a:hlinkClick r:id="rId2"/>
          </p:cNvPr>
          <p:cNvPicPr>
            <a:picLocks noChangeAspect="1" noChangeArrowheads="1"/>
          </p:cNvPicPr>
          <p:nvPr/>
        </p:nvPicPr>
        <p:blipFill>
          <a:blip r:embed="rId3" cstate="print"/>
          <a:srcRect/>
          <a:stretch>
            <a:fillRect/>
          </a:stretch>
        </p:blipFill>
        <p:spPr bwMode="auto">
          <a:xfrm>
            <a:off x="1448255" y="2057400"/>
            <a:ext cx="7192459" cy="449865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a:xfrm>
            <a:off x="1295400" y="0"/>
            <a:ext cx="7391400" cy="1143000"/>
          </a:xfrm>
        </p:spPr>
        <p:txBody>
          <a:bodyPr/>
          <a:lstStyle/>
          <a:p>
            <a:pPr eaLnBrk="1" hangingPunct="1">
              <a:defRPr/>
            </a:pPr>
            <a:r>
              <a:rPr lang="en-US" b="1" u="sng" dirty="0" smtClean="0">
                <a:solidFill>
                  <a:srgbClr val="FF0000"/>
                </a:solidFill>
                <a:effectLst/>
              </a:rPr>
              <a:t>Oil</a:t>
            </a:r>
          </a:p>
        </p:txBody>
      </p:sp>
      <p:sp>
        <p:nvSpPr>
          <p:cNvPr id="13" name="Rectangle 3"/>
          <p:cNvSpPr txBox="1">
            <a:spLocks noChangeArrowheads="1"/>
          </p:cNvSpPr>
          <p:nvPr/>
        </p:nvSpPr>
        <p:spPr>
          <a:xfrm>
            <a:off x="1295400" y="990600"/>
            <a:ext cx="7772400" cy="5638800"/>
          </a:xfrm>
          <a:prstGeom prst="rect">
            <a:avLst/>
          </a:prstGeom>
        </p:spPr>
        <p:txBody>
          <a:bodyPr/>
          <a:lstStyle/>
          <a:p>
            <a:pPr marL="342900" indent="-342900">
              <a:lnSpc>
                <a:spcPct val="80000"/>
              </a:lnSpc>
              <a:spcBef>
                <a:spcPct val="20000"/>
              </a:spcBef>
              <a:buFontTx/>
              <a:buChar char="•"/>
              <a:defRPr/>
            </a:pPr>
            <a:r>
              <a:rPr lang="en-US" sz="2800" b="1" kern="0" dirty="0">
                <a:solidFill>
                  <a:srgbClr val="003399"/>
                </a:solidFill>
                <a:effectLst>
                  <a:outerShdw blurRad="38100" dist="38100" dir="2700000" algn="tl">
                    <a:srgbClr val="FFFFFF"/>
                  </a:outerShdw>
                </a:effectLst>
                <a:latin typeface="+mn-lt"/>
              </a:rPr>
              <a:t>Invention of internal combustion engine creates new demand for oil</a:t>
            </a:r>
          </a:p>
          <a:p>
            <a:pPr marL="342900" indent="-342900">
              <a:lnSpc>
                <a:spcPct val="80000"/>
              </a:lnSpc>
              <a:spcBef>
                <a:spcPct val="20000"/>
              </a:spcBef>
              <a:buFontTx/>
              <a:buChar char="•"/>
              <a:defRPr/>
            </a:pPr>
            <a:r>
              <a:rPr lang="en-US" sz="2800" b="1" kern="0" dirty="0">
                <a:solidFill>
                  <a:srgbClr val="003399"/>
                </a:solidFill>
                <a:effectLst>
                  <a:outerShdw blurRad="38100" dist="38100" dir="2700000" algn="tl">
                    <a:srgbClr val="FFFFFF"/>
                  </a:outerShdw>
                </a:effectLst>
                <a:latin typeface="+mn-lt"/>
              </a:rPr>
              <a:t>New oil companies Shell and                      Royal Dutch among the first</a:t>
            </a:r>
          </a:p>
          <a:p>
            <a:pPr marL="342900" indent="-342900">
              <a:lnSpc>
                <a:spcPct val="80000"/>
              </a:lnSpc>
              <a:spcBef>
                <a:spcPct val="20000"/>
              </a:spcBef>
              <a:buFontTx/>
              <a:buChar char="•"/>
              <a:defRPr/>
            </a:pPr>
            <a:r>
              <a:rPr lang="en-US" sz="2800" b="1" kern="0" dirty="0">
                <a:solidFill>
                  <a:srgbClr val="003399"/>
                </a:solidFill>
                <a:effectLst>
                  <a:outerShdw blurRad="38100" dist="38100" dir="2700000" algn="tl">
                    <a:srgbClr val="FFFFFF"/>
                  </a:outerShdw>
                </a:effectLst>
                <a:latin typeface="+mn-lt"/>
              </a:rPr>
              <a:t>Now </a:t>
            </a:r>
            <a:r>
              <a:rPr lang="en-US" sz="2800" b="1" kern="0" dirty="0" smtClean="0">
                <a:solidFill>
                  <a:srgbClr val="003399"/>
                </a:solidFill>
                <a:effectLst>
                  <a:outerShdw blurRad="38100" dist="38100" dir="2700000" algn="tl">
                    <a:srgbClr val="FFFFFF"/>
                  </a:outerShdw>
                </a:effectLst>
                <a:latin typeface="+mn-lt"/>
              </a:rPr>
              <a:t>one </a:t>
            </a:r>
            <a:r>
              <a:rPr lang="en-US" sz="2800" b="1" kern="0" dirty="0">
                <a:solidFill>
                  <a:srgbClr val="003399"/>
                </a:solidFill>
                <a:effectLst>
                  <a:outerShdw blurRad="38100" dist="38100" dir="2700000" algn="tl">
                    <a:srgbClr val="FFFFFF"/>
                  </a:outerShdw>
                </a:effectLst>
                <a:latin typeface="+mn-lt"/>
              </a:rPr>
              <a:t>Company</a:t>
            </a:r>
          </a:p>
          <a:p>
            <a:pPr marL="342900" indent="-342900">
              <a:lnSpc>
                <a:spcPct val="80000"/>
              </a:lnSpc>
              <a:spcBef>
                <a:spcPct val="20000"/>
              </a:spcBef>
              <a:buFont typeface="Wingdings" pitchFamily="2" charset="2"/>
              <a:buNone/>
              <a:defRPr/>
            </a:pPr>
            <a:endParaRPr lang="en-US" sz="2800" b="1" kern="0" dirty="0">
              <a:solidFill>
                <a:srgbClr val="003399"/>
              </a:solidFill>
              <a:effectLst>
                <a:outerShdw blurRad="38100" dist="38100" dir="2700000" algn="tl">
                  <a:srgbClr val="FFFFFF"/>
                </a:outerShdw>
              </a:effectLst>
              <a:latin typeface="+mn-lt"/>
            </a:endParaRPr>
          </a:p>
          <a:p>
            <a:pPr marL="342900" indent="-342900">
              <a:lnSpc>
                <a:spcPct val="80000"/>
              </a:lnSpc>
              <a:spcBef>
                <a:spcPct val="20000"/>
              </a:spcBef>
              <a:buFontTx/>
              <a:buChar char="•"/>
              <a:defRPr/>
            </a:pPr>
            <a:endParaRPr lang="en-US" sz="2800" b="1" kern="0" dirty="0">
              <a:solidFill>
                <a:srgbClr val="003399"/>
              </a:solidFill>
              <a:effectLst>
                <a:outerShdw blurRad="38100" dist="38100" dir="2700000" algn="tl">
                  <a:srgbClr val="FFFFFF"/>
                </a:outerShdw>
              </a:effectLst>
              <a:latin typeface="+mn-lt"/>
            </a:endParaRPr>
          </a:p>
          <a:p>
            <a:pPr marL="342900" indent="-342900">
              <a:lnSpc>
                <a:spcPct val="80000"/>
              </a:lnSpc>
              <a:spcBef>
                <a:spcPct val="20000"/>
              </a:spcBef>
              <a:buFont typeface="Wingdings" pitchFamily="2" charset="2"/>
              <a:buNone/>
              <a:defRPr/>
            </a:pPr>
            <a:endParaRPr lang="en-US" sz="2800" b="1" kern="0" dirty="0">
              <a:solidFill>
                <a:srgbClr val="003399"/>
              </a:solidFill>
              <a:effectLst>
                <a:outerShdw blurRad="38100" dist="38100" dir="2700000" algn="tl">
                  <a:srgbClr val="FFFFFF"/>
                </a:outerShdw>
              </a:effectLst>
              <a:latin typeface="+mn-lt"/>
            </a:endParaRPr>
          </a:p>
          <a:p>
            <a:pPr marL="342900" indent="-342900">
              <a:lnSpc>
                <a:spcPct val="80000"/>
              </a:lnSpc>
              <a:spcBef>
                <a:spcPct val="20000"/>
              </a:spcBef>
              <a:buFont typeface="Wingdings" pitchFamily="2" charset="2"/>
              <a:buNone/>
              <a:defRPr/>
            </a:pPr>
            <a:endParaRPr lang="en-US" sz="2800" b="1" kern="0" dirty="0">
              <a:solidFill>
                <a:srgbClr val="003399"/>
              </a:solidFill>
              <a:effectLst>
                <a:outerShdw blurRad="38100" dist="38100" dir="2700000" algn="tl">
                  <a:srgbClr val="FFFFFF"/>
                </a:outerShdw>
              </a:effectLst>
              <a:latin typeface="+mn-lt"/>
            </a:endParaRPr>
          </a:p>
          <a:p>
            <a:pPr marL="342900" indent="-342900">
              <a:lnSpc>
                <a:spcPct val="80000"/>
              </a:lnSpc>
              <a:spcBef>
                <a:spcPct val="20000"/>
              </a:spcBef>
              <a:buFont typeface="Wingdings" pitchFamily="2" charset="2"/>
              <a:buNone/>
              <a:defRPr/>
            </a:pPr>
            <a:endParaRPr lang="en-US" sz="2800" b="1" kern="0" dirty="0">
              <a:solidFill>
                <a:srgbClr val="003399"/>
              </a:solidFill>
              <a:effectLst>
                <a:outerShdw blurRad="38100" dist="38100" dir="2700000" algn="tl">
                  <a:srgbClr val="FFFFFF"/>
                </a:outerShdw>
              </a:effectLst>
              <a:latin typeface="+mn-lt"/>
            </a:endParaRPr>
          </a:p>
          <a:p>
            <a:pPr marL="342900" indent="-342900">
              <a:lnSpc>
                <a:spcPct val="80000"/>
              </a:lnSpc>
              <a:spcBef>
                <a:spcPct val="20000"/>
              </a:spcBef>
              <a:buFont typeface="Wingdings" pitchFamily="2" charset="2"/>
              <a:buNone/>
              <a:defRPr/>
            </a:pPr>
            <a:endParaRPr lang="en-US" sz="2800" b="1" kern="0" dirty="0">
              <a:solidFill>
                <a:srgbClr val="003399"/>
              </a:solidFill>
              <a:effectLst>
                <a:outerShdw blurRad="38100" dist="38100" dir="2700000" algn="tl">
                  <a:srgbClr val="FFFFFF"/>
                </a:outerShdw>
              </a:effectLst>
              <a:latin typeface="+mn-lt"/>
            </a:endParaRPr>
          </a:p>
          <a:p>
            <a:pPr marL="342900" indent="-342900">
              <a:lnSpc>
                <a:spcPct val="80000"/>
              </a:lnSpc>
              <a:spcBef>
                <a:spcPct val="20000"/>
              </a:spcBef>
              <a:buFontTx/>
              <a:buChar char="•"/>
              <a:defRPr/>
            </a:pPr>
            <a:endParaRPr lang="en-US" sz="2800" b="1" kern="0" dirty="0">
              <a:solidFill>
                <a:srgbClr val="003399"/>
              </a:solidFill>
              <a:effectLst>
                <a:outerShdw blurRad="38100" dist="38100" dir="2700000" algn="tl">
                  <a:srgbClr val="FFFFFF"/>
                </a:outerShdw>
              </a:effectLst>
              <a:latin typeface="+mn-lt"/>
            </a:endParaRPr>
          </a:p>
          <a:p>
            <a:pPr marL="342900" indent="-342900">
              <a:lnSpc>
                <a:spcPct val="80000"/>
              </a:lnSpc>
              <a:spcBef>
                <a:spcPct val="20000"/>
              </a:spcBef>
              <a:buFontTx/>
              <a:buChar char="•"/>
              <a:defRPr/>
            </a:pPr>
            <a:r>
              <a:rPr lang="en-US" sz="2800" b="1" kern="0" dirty="0">
                <a:solidFill>
                  <a:srgbClr val="003399"/>
                </a:solidFill>
                <a:effectLst>
                  <a:outerShdw blurRad="38100" dist="38100" dir="2700000" algn="tl">
                    <a:srgbClr val="FFFFFF"/>
                  </a:outerShdw>
                </a:effectLst>
                <a:latin typeface="+mn-lt"/>
              </a:rPr>
              <a:t>Oil industry spawns </a:t>
            </a:r>
            <a:r>
              <a:rPr lang="en-US" sz="2800" b="1" kern="0" dirty="0" smtClean="0">
                <a:solidFill>
                  <a:srgbClr val="003399"/>
                </a:solidFill>
                <a:effectLst>
                  <a:outerShdw blurRad="38100" dist="38100" dir="2700000" algn="tl">
                    <a:srgbClr val="FFFFFF"/>
                  </a:outerShdw>
                </a:effectLst>
                <a:latin typeface="+mn-lt"/>
              </a:rPr>
              <a:t>plastics later</a:t>
            </a:r>
            <a:endParaRPr lang="en-US" sz="2800" b="1" kern="0" dirty="0">
              <a:solidFill>
                <a:srgbClr val="003399"/>
              </a:solidFill>
              <a:effectLst>
                <a:outerShdw blurRad="38100" dist="38100" dir="2700000" algn="tl">
                  <a:srgbClr val="FFFFFF"/>
                </a:outerShdw>
              </a:effectLst>
              <a:latin typeface="+mn-lt"/>
            </a:endParaRPr>
          </a:p>
        </p:txBody>
      </p:sp>
      <p:pic>
        <p:nvPicPr>
          <p:cNvPr id="6148" name="Picture 4"/>
          <p:cNvPicPr>
            <a:picLocks noChangeAspect="1" noChangeArrowheads="1"/>
          </p:cNvPicPr>
          <p:nvPr/>
        </p:nvPicPr>
        <p:blipFill>
          <a:blip r:embed="rId2" cstate="print"/>
          <a:srcRect/>
          <a:stretch>
            <a:fillRect/>
          </a:stretch>
        </p:blipFill>
        <p:spPr bwMode="auto">
          <a:xfrm>
            <a:off x="6781800" y="1752600"/>
            <a:ext cx="2025650" cy="3333750"/>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1981200" y="2987675"/>
            <a:ext cx="2743200" cy="2841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dissolve">
                                      <p:cBhvr>
                                        <p:cTn id="11" dur="500"/>
                                        <p:tgtEl>
                                          <p:spTgt spid="13">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dissolve">
                                      <p:cBhvr>
                                        <p:cTn id="14" dur="500"/>
                                        <p:tgtEl>
                                          <p:spTgt spid="6148"/>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dissolve">
                                      <p:cBhvr>
                                        <p:cTn id="18" dur="500"/>
                                        <p:tgtEl>
                                          <p:spTgt spid="13">
                                            <p:txEl>
                                              <p:pRg st="1" end="1"/>
                                            </p:txEl>
                                          </p:spTgt>
                                        </p:tgtEl>
                                      </p:cBhvr>
                                    </p:animEffec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dissolve">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149"/>
                                        </p:tgtEl>
                                        <p:attrNameLst>
                                          <p:attrName>style.visibility</p:attrName>
                                        </p:attrNameLst>
                                      </p:cBhvr>
                                      <p:to>
                                        <p:strVal val="visible"/>
                                      </p:to>
                                    </p:set>
                                    <p:animEffect transition="in" filter="dissolve">
                                      <p:cBhvr>
                                        <p:cTn id="27" dur="500"/>
                                        <p:tgtEl>
                                          <p:spTgt spid="6149"/>
                                        </p:tgtEl>
                                      </p:cBhvr>
                                    </p:animEffect>
                                  </p:childTnLst>
                                </p:cTn>
                              </p:par>
                              <p:par>
                                <p:cTn id="28" presetID="9" presetClass="entr" presetSubtype="0" fill="hold" nodeType="withEffect">
                                  <p:stCondLst>
                                    <p:cond delay="0"/>
                                  </p:stCondLst>
                                  <p:childTnLst>
                                    <p:set>
                                      <p:cBhvr>
                                        <p:cTn id="29" dur="1" fill="hold">
                                          <p:stCondLst>
                                            <p:cond delay="0"/>
                                          </p:stCondLst>
                                        </p:cTn>
                                        <p:tgtEl>
                                          <p:spTgt spid="13">
                                            <p:txEl>
                                              <p:pRg st="10" end="10"/>
                                            </p:txEl>
                                          </p:spTgt>
                                        </p:tgtEl>
                                        <p:attrNameLst>
                                          <p:attrName>style.visibility</p:attrName>
                                        </p:attrNameLst>
                                      </p:cBhvr>
                                      <p:to>
                                        <p:strVal val="visible"/>
                                      </p:to>
                                    </p:set>
                                    <p:animEffect transition="in" filter="dissolve">
                                      <p:cBhvr>
                                        <p:cTn id="30"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848600" cy="914400"/>
          </a:xfrm>
        </p:spPr>
        <p:txBody>
          <a:bodyPr/>
          <a:lstStyle/>
          <a:p>
            <a:r>
              <a:rPr lang="en-US" sz="4000" b="1" dirty="0" smtClean="0">
                <a:solidFill>
                  <a:srgbClr val="FF0000"/>
                </a:solidFill>
                <a:latin typeface="Comic Sans MS" pitchFamily="66" charset="0"/>
              </a:rPr>
              <a:t>The Gross Clinic  </a:t>
            </a:r>
            <a:r>
              <a:rPr lang="en-US" sz="3200" b="1" dirty="0" smtClean="0">
                <a:solidFill>
                  <a:srgbClr val="FF0000"/>
                </a:solidFill>
                <a:latin typeface="Comic Sans MS" pitchFamily="66" charset="0"/>
              </a:rPr>
              <a:t>Eakins</a:t>
            </a:r>
            <a:r>
              <a:rPr lang="en-US" b="1" dirty="0" smtClean="0">
                <a:solidFill>
                  <a:srgbClr val="FF0000"/>
                </a:solidFill>
                <a:latin typeface="Comic Sans MS" pitchFamily="66" charset="0"/>
              </a:rPr>
              <a:t/>
            </a:r>
            <a:br>
              <a:rPr lang="en-US" b="1" dirty="0" smtClean="0">
                <a:solidFill>
                  <a:srgbClr val="FF0000"/>
                </a:solidFill>
                <a:latin typeface="Comic Sans MS" pitchFamily="66" charset="0"/>
              </a:rPr>
            </a:br>
            <a:endParaRPr lang="en-US" b="1" dirty="0">
              <a:solidFill>
                <a:srgbClr val="FF0000"/>
              </a:solidFill>
              <a:latin typeface="Comic Sans MS" pitchFamily="66" charset="0"/>
            </a:endParaRPr>
          </a:p>
        </p:txBody>
      </p:sp>
      <p:pic>
        <p:nvPicPr>
          <p:cNvPr id="1026" name="Picture 2"/>
          <p:cNvPicPr>
            <a:picLocks noChangeAspect="1" noChangeArrowheads="1"/>
          </p:cNvPicPr>
          <p:nvPr/>
        </p:nvPicPr>
        <p:blipFill>
          <a:blip r:embed="rId2" cstate="print"/>
          <a:srcRect/>
          <a:stretch>
            <a:fillRect/>
          </a:stretch>
        </p:blipFill>
        <p:spPr bwMode="auto">
          <a:xfrm>
            <a:off x="1981200" y="685799"/>
            <a:ext cx="7086600" cy="6163153"/>
          </a:xfrm>
          <a:prstGeom prst="rect">
            <a:avLst/>
          </a:prstGeom>
          <a:noFill/>
          <a:ln w="9525">
            <a:noFill/>
            <a:miter lim="800000"/>
            <a:headEnd/>
            <a:tailEnd/>
          </a:ln>
        </p:spPr>
      </p:pic>
      <p:sp>
        <p:nvSpPr>
          <p:cNvPr id="4" name="TextBox 3"/>
          <p:cNvSpPr txBox="1"/>
          <p:nvPr/>
        </p:nvSpPr>
        <p:spPr>
          <a:xfrm>
            <a:off x="0" y="2070080"/>
            <a:ext cx="2057400" cy="3785652"/>
          </a:xfrm>
          <a:prstGeom prst="rect">
            <a:avLst/>
          </a:prstGeom>
          <a:solidFill>
            <a:schemeClr val="tx1"/>
          </a:solidFill>
        </p:spPr>
        <p:txBody>
          <a:bodyPr wrap="square" rtlCol="0">
            <a:spAutoFit/>
          </a:bodyPr>
          <a:lstStyle/>
          <a:p>
            <a:r>
              <a:rPr lang="en-US" dirty="0" smtClean="0">
                <a:solidFill>
                  <a:schemeClr val="bg1"/>
                </a:solidFill>
                <a:latin typeface="Comic Sans MS" pitchFamily="66" charset="0"/>
              </a:rPr>
              <a:t>Painting shows many of the new technologies available, advances etc, but in very real and gory terms!</a:t>
            </a:r>
          </a:p>
          <a:p>
            <a:endParaRPr lang="en-US" dirty="0" smtClean="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dissolv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E5CB">
            <a:alpha val="99000"/>
          </a:srgbClr>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7200" y="-152400"/>
            <a:ext cx="8229600" cy="762000"/>
          </a:xfrm>
        </p:spPr>
        <p:txBody>
          <a:bodyPr/>
          <a:lstStyle/>
          <a:p>
            <a:r>
              <a:rPr lang="en-US" b="1" i="1" dirty="0" smtClean="0">
                <a:solidFill>
                  <a:srgbClr val="FF0000"/>
                </a:solidFill>
                <a:latin typeface="Comic Sans MS" pitchFamily="66" charset="0"/>
              </a:rPr>
              <a:t>Realism in Literature</a:t>
            </a:r>
          </a:p>
        </p:txBody>
      </p:sp>
      <p:sp>
        <p:nvSpPr>
          <p:cNvPr id="4" name="Content Placeholder 2"/>
          <p:cNvSpPr txBox="1">
            <a:spLocks/>
          </p:cNvSpPr>
          <p:nvPr/>
        </p:nvSpPr>
        <p:spPr>
          <a:xfrm>
            <a:off x="-76200" y="457200"/>
            <a:ext cx="6019800" cy="6400800"/>
          </a:xfrm>
          <a:prstGeom prst="rect">
            <a:avLst/>
          </a:prstGeom>
          <a:solidFill>
            <a:schemeClr val="bg1"/>
          </a:solidFill>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600" b="1" i="0" u="none" strike="noStrike" kern="0" cap="none" spc="0" normalizeH="0" baseline="0" noProof="0" dirty="0" smtClean="0">
                <a:ln>
                  <a:noFill/>
                </a:ln>
                <a:solidFill>
                  <a:srgbClr val="003399"/>
                </a:solidFill>
                <a:uLnTx/>
                <a:uFillTx/>
                <a:latin typeface="Comic Sans MS" pitchFamily="66" charset="0"/>
              </a:rPr>
              <a:t>Dickens – novels portraying the horrors of Victorian life for the poor, the pains of living in a world driven by greed.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600" b="1" i="0" u="none" strike="noStrike" kern="0" cap="none" spc="0" normalizeH="0" baseline="0" noProof="0" dirty="0" smtClean="0">
                <a:ln>
                  <a:noFill/>
                </a:ln>
                <a:solidFill>
                  <a:srgbClr val="003399"/>
                </a:solidFill>
                <a:uLnTx/>
                <a:uFillTx/>
                <a:latin typeface="Comic Sans MS" pitchFamily="66" charset="0"/>
              </a:rPr>
              <a:t>Oliver Twist, Great Expectations, David Copperfield, A Christmas Carol</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600" b="1" i="0" u="none" strike="noStrike" kern="0" cap="none" spc="0" normalizeH="0" baseline="0" noProof="0" dirty="0" smtClean="0">
                <a:ln>
                  <a:noFill/>
                </a:ln>
                <a:solidFill>
                  <a:srgbClr val="003399"/>
                </a:solidFill>
                <a:uLnTx/>
                <a:uFillTx/>
                <a:latin typeface="Comic Sans MS" pitchFamily="66" charset="0"/>
              </a:rPr>
              <a:t>Flaubert – expectations placed on women by society</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600" b="1" i="0" u="none" strike="noStrike" kern="0" cap="none" spc="0" normalizeH="0" baseline="0" noProof="0" dirty="0" smtClean="0">
                <a:ln>
                  <a:noFill/>
                </a:ln>
                <a:solidFill>
                  <a:srgbClr val="003399"/>
                </a:solidFill>
                <a:uLnTx/>
                <a:uFillTx/>
                <a:latin typeface="Comic Sans MS" pitchFamily="66" charset="0"/>
              </a:rPr>
              <a:t>Madame Bovary and her vivid suicide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600" b="1" i="0" u="none" strike="noStrike" kern="0" cap="none" spc="0" normalizeH="0" baseline="0" noProof="0" dirty="0" smtClean="0">
                <a:ln>
                  <a:noFill/>
                </a:ln>
                <a:solidFill>
                  <a:srgbClr val="003399"/>
                </a:solidFill>
                <a:uLnTx/>
                <a:uFillTx/>
                <a:latin typeface="Comic Sans MS" pitchFamily="66" charset="0"/>
              </a:rPr>
              <a:t>Ibsen – plays about the lives of the repressed (women)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600" b="1" i="0" u="none" strike="noStrike" kern="0" cap="none" spc="0" normalizeH="0" baseline="0" noProof="0" dirty="0" smtClean="0">
                <a:ln>
                  <a:noFill/>
                </a:ln>
                <a:solidFill>
                  <a:srgbClr val="003399"/>
                </a:solidFill>
                <a:uLnTx/>
                <a:uFillTx/>
                <a:latin typeface="Comic Sans MS" pitchFamily="66" charset="0"/>
              </a:rPr>
              <a:t>Ghosts</a:t>
            </a:r>
            <a:endParaRPr kumimoji="0" lang="en-US" sz="2600" b="1" i="0" u="none" strike="noStrike" kern="0" cap="none" spc="0" normalizeH="0" baseline="0" noProof="0" dirty="0" smtClean="0">
              <a:ln>
                <a:noFill/>
              </a:ln>
              <a:solidFill>
                <a:srgbClr val="003399"/>
              </a:solidFill>
              <a:uLnTx/>
              <a:uFillTx/>
              <a:latin typeface="Comic Sans MS" pitchFamily="66" charset="0"/>
            </a:endParaRPr>
          </a:p>
        </p:txBody>
      </p:sp>
      <p:pic>
        <p:nvPicPr>
          <p:cNvPr id="5" name="Picture 2"/>
          <p:cNvPicPr>
            <a:picLocks noChangeAspect="1" noChangeArrowheads="1"/>
          </p:cNvPicPr>
          <p:nvPr/>
        </p:nvPicPr>
        <p:blipFill>
          <a:blip r:embed="rId2" cstate="print"/>
          <a:srcRect/>
          <a:stretch>
            <a:fillRect/>
          </a:stretch>
        </p:blipFill>
        <p:spPr bwMode="auto">
          <a:xfrm>
            <a:off x="6040438" y="762000"/>
            <a:ext cx="3103562" cy="30099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6477000" y="990600"/>
            <a:ext cx="2667000" cy="3703638"/>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6019800" y="2057400"/>
            <a:ext cx="2743200" cy="3916363"/>
          </a:xfrm>
          <a:prstGeom prst="rect">
            <a:avLst/>
          </a:prstGeom>
          <a:noFill/>
          <a:ln w="9525">
            <a:noFill/>
            <a:miter lim="800000"/>
            <a:headEnd/>
            <a:tailEnd/>
          </a:ln>
        </p:spPr>
      </p:pic>
      <p:pic>
        <p:nvPicPr>
          <p:cNvPr id="8" name="Picture 6"/>
          <p:cNvPicPr>
            <a:picLocks noChangeAspect="1" noChangeArrowheads="1"/>
          </p:cNvPicPr>
          <p:nvPr/>
        </p:nvPicPr>
        <p:blipFill>
          <a:blip r:embed="rId5" cstate="print"/>
          <a:srcRect/>
          <a:stretch>
            <a:fillRect/>
          </a:stretch>
        </p:blipFill>
        <p:spPr bwMode="auto">
          <a:xfrm>
            <a:off x="6019800" y="1981200"/>
            <a:ext cx="2849563" cy="4191000"/>
          </a:xfrm>
          <a:prstGeom prst="rect">
            <a:avLst/>
          </a:prstGeom>
          <a:noFill/>
          <a:ln w="9525">
            <a:noFill/>
            <a:miter lim="800000"/>
            <a:headEnd/>
            <a:tailEnd/>
          </a:ln>
        </p:spPr>
      </p:pic>
      <p:pic>
        <p:nvPicPr>
          <p:cNvPr id="9" name="Picture 7"/>
          <p:cNvPicPr>
            <a:picLocks noChangeAspect="1" noChangeArrowheads="1"/>
          </p:cNvPicPr>
          <p:nvPr/>
        </p:nvPicPr>
        <p:blipFill>
          <a:blip r:embed="rId6" cstate="print"/>
          <a:srcRect/>
          <a:stretch>
            <a:fillRect/>
          </a:stretch>
        </p:blipFill>
        <p:spPr bwMode="auto">
          <a:xfrm>
            <a:off x="5791200" y="2362200"/>
            <a:ext cx="2857500" cy="3048000"/>
          </a:xfrm>
          <a:prstGeom prst="rect">
            <a:avLst/>
          </a:prstGeom>
          <a:noFill/>
          <a:ln w="9525">
            <a:noFill/>
            <a:miter lim="800000"/>
            <a:headEnd/>
            <a:tailEnd/>
          </a:ln>
        </p:spPr>
      </p:pic>
      <p:pic>
        <p:nvPicPr>
          <p:cNvPr id="10" name="Picture 8"/>
          <p:cNvPicPr>
            <a:picLocks noChangeAspect="1" noChangeArrowheads="1"/>
          </p:cNvPicPr>
          <p:nvPr/>
        </p:nvPicPr>
        <p:blipFill>
          <a:blip r:embed="rId7" cstate="print"/>
          <a:srcRect/>
          <a:stretch>
            <a:fillRect/>
          </a:stretch>
        </p:blipFill>
        <p:spPr bwMode="auto">
          <a:xfrm>
            <a:off x="6096000" y="2971800"/>
            <a:ext cx="2857500" cy="3886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xit" presetSubtype="16" fill="hold" nodeType="clickEffect">
                                  <p:stCondLst>
                                    <p:cond delay="0"/>
                                  </p:stCondLst>
                                  <p:childTnLst>
                                    <p:animEffect transition="out" filter="box(in)">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4">
                                            <p:txEl>
                                              <p:pRg st="1" end="1"/>
                                            </p:txEl>
                                          </p:spTgt>
                                        </p:tgtEl>
                                        <p:attrNameLst>
                                          <p:attrName>style.visibility</p:attrName>
                                        </p:attrNameLst>
                                      </p:cBhvr>
                                      <p:to>
                                        <p:strVal val="visible"/>
                                      </p:to>
                                    </p:set>
                                    <p:anim calcmode="discrete" valueType="clr">
                                      <p:cBhvr override="childStyle">
                                        <p:cTn id="26" dur="80"/>
                                        <p:tgtEl>
                                          <p:spTgt spid="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4">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4">
                                            <p:txEl>
                                              <p:pRg st="1" end="1"/>
                                            </p:txEl>
                                          </p:spTgt>
                                        </p:tgtEl>
                                        <p:attrNameLst>
                                          <p:attrName>fill.type</p:attrName>
                                        </p:attrNameLst>
                                      </p:cBhvr>
                                      <p:to>
                                        <p:strVal val="solid"/>
                                      </p:to>
                                    </p:set>
                                  </p:childTnLst>
                                </p:cTn>
                              </p:par>
                              <p:par>
                                <p:cTn id="29" presetID="9"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xit" presetSubtype="16" fill="hold" nodeType="clickEffect">
                                  <p:stCondLst>
                                    <p:cond delay="0"/>
                                  </p:stCondLst>
                                  <p:childTnLst>
                                    <p:animEffect transition="out" filter="box(in)">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par>
                          <p:cTn id="37" fill="hold">
                            <p:stCondLst>
                              <p:cond delay="500"/>
                            </p:stCondLst>
                            <p:childTnLst>
                              <p:par>
                                <p:cTn id="38" presetID="47" presetClass="entr" presetSubtype="0" fill="hold" nodeType="after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1000"/>
                                        <p:tgtEl>
                                          <p:spTgt spid="4">
                                            <p:txEl>
                                              <p:pRg st="2" end="2"/>
                                            </p:txEl>
                                          </p:spTgt>
                                        </p:tgtEl>
                                      </p:cBhvr>
                                    </p:animEffect>
                                    <p:anim calcmode="lin" valueType="num">
                                      <p:cBhvr>
                                        <p:cTn id="4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3" presetID="9"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dissolv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xit" presetSubtype="16" fill="hold" nodeType="clickEffect">
                                  <p:stCondLst>
                                    <p:cond delay="0"/>
                                  </p:stCondLst>
                                  <p:childTnLst>
                                    <p:animEffect transition="out" filter="box(in)">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7" presetClass="entr" presetSubtype="0" fill="hold" nodeType="clickEffect">
                                  <p:stCondLst>
                                    <p:cond delay="0"/>
                                  </p:stCondLst>
                                  <p:iterate type="lt">
                                    <p:tmPct val="50000"/>
                                  </p:iterate>
                                  <p:childTnLst>
                                    <p:set>
                                      <p:cBhvr>
                                        <p:cTn id="54" dur="1" fill="hold">
                                          <p:stCondLst>
                                            <p:cond delay="0"/>
                                          </p:stCondLst>
                                        </p:cTn>
                                        <p:tgtEl>
                                          <p:spTgt spid="4">
                                            <p:txEl>
                                              <p:pRg st="3" end="3"/>
                                            </p:txEl>
                                          </p:spTgt>
                                        </p:tgtEl>
                                        <p:attrNameLst>
                                          <p:attrName>style.visibility</p:attrName>
                                        </p:attrNameLst>
                                      </p:cBhvr>
                                      <p:to>
                                        <p:strVal val="visible"/>
                                      </p:to>
                                    </p:set>
                                    <p:anim calcmode="discrete" valueType="clr">
                                      <p:cBhvr override="childStyle">
                                        <p:cTn id="55" dur="80"/>
                                        <p:tgtEl>
                                          <p:spTgt spid="4">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4">
                                            <p:txEl>
                                              <p:pRg st="3" end="3"/>
                                            </p:txEl>
                                          </p:spTgt>
                                        </p:tgtEl>
                                        <p:attrNameLst>
                                          <p:attrName>fillcolor</p:attrName>
                                        </p:attrNameLst>
                                      </p:cBhvr>
                                      <p:tavLst>
                                        <p:tav tm="0">
                                          <p:val>
                                            <p:clrVal>
                                              <a:schemeClr val="accent2"/>
                                            </p:clrVal>
                                          </p:val>
                                        </p:tav>
                                        <p:tav tm="50000">
                                          <p:val>
                                            <p:clrVal>
                                              <a:schemeClr val="hlink"/>
                                            </p:clrVal>
                                          </p:val>
                                        </p:tav>
                                      </p:tavLst>
                                    </p:anim>
                                    <p:set>
                                      <p:cBhvr>
                                        <p:cTn id="57" dur="80"/>
                                        <p:tgtEl>
                                          <p:spTgt spid="4">
                                            <p:txEl>
                                              <p:pRg st="3" end="3"/>
                                            </p:txEl>
                                          </p:spTgt>
                                        </p:tgtEl>
                                        <p:attrNameLst>
                                          <p:attrName>fill.type</p:attrName>
                                        </p:attrNameLst>
                                      </p:cBhvr>
                                      <p:to>
                                        <p:strVal val="solid"/>
                                      </p:to>
                                    </p:set>
                                  </p:childTnLst>
                                </p:cTn>
                              </p:par>
                              <p:par>
                                <p:cTn id="58" presetID="9" presetClass="entr" presetSubtype="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dissolve">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xit" presetSubtype="16" fill="hold" nodeType="clickEffect">
                                  <p:stCondLst>
                                    <p:cond delay="0"/>
                                  </p:stCondLst>
                                  <p:childTnLst>
                                    <p:animEffect transition="out" filter="box(in)">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4">
                                            <p:txEl>
                                              <p:pRg st="4" end="4"/>
                                            </p:txEl>
                                          </p:spTgt>
                                        </p:tgtEl>
                                        <p:attrNameLst>
                                          <p:attrName>style.visibility</p:attrName>
                                        </p:attrNameLst>
                                      </p:cBhvr>
                                      <p:to>
                                        <p:strVal val="visible"/>
                                      </p:to>
                                    </p:set>
                                    <p:animEffect transition="in" filter="fade">
                                      <p:cBhvr>
                                        <p:cTn id="70" dur="1000"/>
                                        <p:tgtEl>
                                          <p:spTgt spid="4">
                                            <p:txEl>
                                              <p:pRg st="4" end="4"/>
                                            </p:txEl>
                                          </p:spTgt>
                                        </p:tgtEl>
                                      </p:cBhvr>
                                    </p:animEffect>
                                    <p:anim calcmode="lin" valueType="num">
                                      <p:cBhvr>
                                        <p:cTn id="7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4" end="4"/>
                                            </p:txEl>
                                          </p:spTgt>
                                        </p:tgtEl>
                                        <p:attrNameLst>
                                          <p:attrName>ppt_y</p:attrName>
                                        </p:attrNameLst>
                                      </p:cBhvr>
                                      <p:tavLst>
                                        <p:tav tm="0">
                                          <p:val>
                                            <p:strVal val="#ppt_y-.1"/>
                                          </p:val>
                                        </p:tav>
                                        <p:tav tm="100000">
                                          <p:val>
                                            <p:strVal val="#ppt_y"/>
                                          </p:val>
                                        </p:tav>
                                      </p:tavLst>
                                    </p:anim>
                                  </p:childTnLst>
                                </p:cTn>
                              </p:par>
                              <p:par>
                                <p:cTn id="73" presetID="9" presetClass="entr" presetSubtype="0"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dissolv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xit" presetSubtype="16" fill="hold" nodeType="clickEffect">
                                  <p:stCondLst>
                                    <p:cond delay="0"/>
                                  </p:stCondLst>
                                  <p:childTnLst>
                                    <p:animEffect transition="out" filter="box(in)">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childTnLst>
                          </p:cTn>
                        </p:par>
                        <p:par>
                          <p:cTn id="81" fill="hold">
                            <p:stCondLst>
                              <p:cond delay="500"/>
                            </p:stCondLst>
                            <p:childTnLst>
                              <p:par>
                                <p:cTn id="82" presetID="27" presetClass="entr" presetSubtype="0" fill="hold" nodeType="afterEffect">
                                  <p:stCondLst>
                                    <p:cond delay="0"/>
                                  </p:stCondLst>
                                  <p:iterate type="lt">
                                    <p:tmPct val="50000"/>
                                  </p:iterate>
                                  <p:childTnLst>
                                    <p:set>
                                      <p:cBhvr>
                                        <p:cTn id="83" dur="1" fill="hold">
                                          <p:stCondLst>
                                            <p:cond delay="0"/>
                                          </p:stCondLst>
                                        </p:cTn>
                                        <p:tgtEl>
                                          <p:spTgt spid="4">
                                            <p:txEl>
                                              <p:pRg st="5" end="5"/>
                                            </p:txEl>
                                          </p:spTgt>
                                        </p:tgtEl>
                                        <p:attrNameLst>
                                          <p:attrName>style.visibility</p:attrName>
                                        </p:attrNameLst>
                                      </p:cBhvr>
                                      <p:to>
                                        <p:strVal val="visible"/>
                                      </p:to>
                                    </p:set>
                                    <p:anim calcmode="discrete" valueType="clr">
                                      <p:cBhvr override="childStyle">
                                        <p:cTn id="84" dur="80"/>
                                        <p:tgtEl>
                                          <p:spTgt spid="4">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4">
                                            <p:txEl>
                                              <p:pRg st="5" end="5"/>
                                            </p:txEl>
                                          </p:spTgt>
                                        </p:tgtEl>
                                        <p:attrNameLst>
                                          <p:attrName>fillcolor</p:attrName>
                                        </p:attrNameLst>
                                      </p:cBhvr>
                                      <p:tavLst>
                                        <p:tav tm="0">
                                          <p:val>
                                            <p:clrVal>
                                              <a:schemeClr val="accent2"/>
                                            </p:clrVal>
                                          </p:val>
                                        </p:tav>
                                        <p:tav tm="50000">
                                          <p:val>
                                            <p:clrVal>
                                              <a:schemeClr val="hlink"/>
                                            </p:clrVal>
                                          </p:val>
                                        </p:tav>
                                      </p:tavLst>
                                    </p:anim>
                                    <p:set>
                                      <p:cBhvr>
                                        <p:cTn id="86" dur="80"/>
                                        <p:tgtEl>
                                          <p:spTgt spid="4">
                                            <p:txEl>
                                              <p:pRg st="5" end="5"/>
                                            </p:txEl>
                                          </p:spTgt>
                                        </p:tgtEl>
                                        <p:attrNameLst>
                                          <p:attrName>fill.type</p:attrName>
                                        </p:attrNameLst>
                                      </p:cBhvr>
                                      <p:to>
                                        <p:strVal val="solid"/>
                                      </p:to>
                                    </p:set>
                                  </p:childTnLst>
                                </p:cTn>
                              </p:par>
                              <p:par>
                                <p:cTn id="87" presetID="9" presetClass="entr" presetSubtype="0" fill="hold" nodeType="with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dissolve">
                                      <p:cBhvr>
                                        <p:cTn id="8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848600" cy="639762"/>
          </a:xfrm>
        </p:spPr>
        <p:txBody>
          <a:bodyPr/>
          <a:lstStyle/>
          <a:p>
            <a:r>
              <a:rPr lang="en-US" b="1" i="1" dirty="0" smtClean="0">
                <a:solidFill>
                  <a:srgbClr val="FF0000"/>
                </a:solidFill>
                <a:latin typeface="Comic Sans MS" pitchFamily="66" charset="0"/>
              </a:rPr>
              <a:t>Impressionism</a:t>
            </a:r>
            <a:endParaRPr lang="en-US" b="1" i="1" dirty="0">
              <a:solidFill>
                <a:srgbClr val="FF0000"/>
              </a:solidFill>
              <a:latin typeface="Comic Sans MS" pitchFamily="66" charset="0"/>
            </a:endParaRPr>
          </a:p>
        </p:txBody>
      </p:sp>
      <p:sp>
        <p:nvSpPr>
          <p:cNvPr id="3" name="Content Placeholder 2"/>
          <p:cNvSpPr>
            <a:spLocks noGrp="1"/>
          </p:cNvSpPr>
          <p:nvPr>
            <p:ph idx="1"/>
          </p:nvPr>
        </p:nvSpPr>
        <p:spPr>
          <a:xfrm>
            <a:off x="1295400" y="685800"/>
            <a:ext cx="7848600" cy="5440363"/>
          </a:xfrm>
        </p:spPr>
        <p:txBody>
          <a:bodyPr/>
          <a:lstStyle/>
          <a:p>
            <a:r>
              <a:rPr lang="en-US" b="1" dirty="0" smtClean="0">
                <a:solidFill>
                  <a:srgbClr val="003399"/>
                </a:solidFill>
                <a:latin typeface="Comic Sans MS" pitchFamily="66" charset="0"/>
              </a:rPr>
              <a:t>Art movement  reacted to new technology of photography. Cameras replaced Realism – so art replaced camera with impressionism.</a:t>
            </a:r>
          </a:p>
          <a:p>
            <a:r>
              <a:rPr lang="en-US" b="1" dirty="0" smtClean="0">
                <a:solidFill>
                  <a:srgbClr val="003399"/>
                </a:solidFill>
                <a:latin typeface="Comic Sans MS" pitchFamily="66" charset="0"/>
              </a:rPr>
              <a:t>How light affects a scene.  Mainly outdoor (new paint in tubes) or naturally lit scenes.  Not about detail but give the impression of the scene.</a:t>
            </a:r>
          </a:p>
          <a:p>
            <a:r>
              <a:rPr lang="en-US" b="1" dirty="0" smtClean="0">
                <a:solidFill>
                  <a:srgbClr val="003399"/>
                </a:solidFill>
                <a:latin typeface="Comic Sans MS" pitchFamily="66" charset="0"/>
              </a:rPr>
              <a:t>New paint changed art.  Allowed artists to work outside.</a:t>
            </a:r>
            <a:endParaRPr lang="en-US" b="1" dirty="0">
              <a:solidFill>
                <a:srgbClr val="003399"/>
              </a:solidFill>
              <a:latin typeface="Comic Sans MS" pitchFamily="66"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696200" cy="685800"/>
          </a:xfrm>
        </p:spPr>
        <p:txBody>
          <a:bodyPr/>
          <a:lstStyle/>
          <a:p>
            <a:r>
              <a:rPr lang="en-US" b="1" dirty="0" smtClean="0">
                <a:solidFill>
                  <a:srgbClr val="FF0000"/>
                </a:solidFill>
                <a:latin typeface="Comic Sans MS" pitchFamily="66" charset="0"/>
              </a:rPr>
              <a:t>Monet </a:t>
            </a:r>
            <a:endParaRPr lang="en-US" b="1" dirty="0">
              <a:solidFill>
                <a:srgbClr val="FF0000"/>
              </a:solidFill>
              <a:latin typeface="Comic Sans MS" pitchFamily="66" charset="0"/>
            </a:endParaRPr>
          </a:p>
        </p:txBody>
      </p:sp>
      <p:pic>
        <p:nvPicPr>
          <p:cNvPr id="1028" name="Picture 4"/>
          <p:cNvPicPr>
            <a:picLocks noChangeAspect="1" noChangeArrowheads="1"/>
          </p:cNvPicPr>
          <p:nvPr/>
        </p:nvPicPr>
        <p:blipFill>
          <a:blip r:embed="rId2" cstate="print"/>
          <a:srcRect/>
          <a:stretch>
            <a:fillRect/>
          </a:stretch>
        </p:blipFill>
        <p:spPr bwMode="auto">
          <a:xfrm>
            <a:off x="2514600" y="685800"/>
            <a:ext cx="6153150" cy="5543550"/>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2667000" y="1995488"/>
            <a:ext cx="5562600" cy="4185857"/>
          </a:xfrm>
          <a:prstGeom prst="rect">
            <a:avLst/>
          </a:prstGeom>
          <a:noFill/>
          <a:ln w="9525">
            <a:noFill/>
            <a:miter lim="800000"/>
            <a:headEnd/>
            <a:tailEnd/>
          </a:ln>
        </p:spPr>
      </p:pic>
      <p:pic>
        <p:nvPicPr>
          <p:cNvPr id="3" name="Picture 2" descr="Image result for monet paint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4" y="685799"/>
            <a:ext cx="5686425" cy="5686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028"/>
                                        </p:tgtEl>
                                        <p:attrNameLst>
                                          <p:attrName>ppt_x</p:attrName>
                                        </p:attrNameLst>
                                      </p:cBhvr>
                                      <p:tavLst>
                                        <p:tav tm="0">
                                          <p:val>
                                            <p:strVal val="ppt_x"/>
                                          </p:val>
                                        </p:tav>
                                        <p:tav tm="100000">
                                          <p:val>
                                            <p:strVal val="ppt_x"/>
                                          </p:val>
                                        </p:tav>
                                      </p:tavLst>
                                    </p:anim>
                                    <p:anim calcmode="lin" valueType="num">
                                      <p:cBhvr additive="base">
                                        <p:cTn id="12" dur="500"/>
                                        <p:tgtEl>
                                          <p:spTgt spid="1028"/>
                                        </p:tgtEl>
                                        <p:attrNameLst>
                                          <p:attrName>ppt_y</p:attrName>
                                        </p:attrNameLst>
                                      </p:cBhvr>
                                      <p:tavLst>
                                        <p:tav tm="0">
                                          <p:val>
                                            <p:strVal val="ppt_y"/>
                                          </p:val>
                                        </p:tav>
                                        <p:tav tm="100000">
                                          <p:val>
                                            <p:strVal val="1+ppt_h/2"/>
                                          </p:val>
                                        </p:tav>
                                      </p:tavLst>
                                    </p:anim>
                                    <p:set>
                                      <p:cBhvr>
                                        <p:cTn id="13" dur="1" fill="hold">
                                          <p:stCondLst>
                                            <p:cond delay="499"/>
                                          </p:stCondLst>
                                        </p:cTn>
                                        <p:tgtEl>
                                          <p:spTgt spid="10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dissolve">
                                      <p:cBhvr>
                                        <p:cTn id="18" dur="500"/>
                                        <p:tgtEl>
                                          <p:spTgt spid="1029"/>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nodeType="clickEffect">
                                  <p:stCondLst>
                                    <p:cond delay="0"/>
                                  </p:stCondLst>
                                  <p:childTnLst>
                                    <p:animEffect transition="out" filter="box(in)">
                                      <p:cBhvr>
                                        <p:cTn id="22" dur="500"/>
                                        <p:tgtEl>
                                          <p:spTgt spid="1029"/>
                                        </p:tgtEl>
                                      </p:cBhvr>
                                    </p:animEffect>
                                    <p:set>
                                      <p:cBhvr>
                                        <p:cTn id="23" dur="1" fill="hold">
                                          <p:stCondLst>
                                            <p:cond delay="499"/>
                                          </p:stCondLst>
                                        </p:cTn>
                                        <p:tgtEl>
                                          <p:spTgt spid="102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848600" cy="2286000"/>
          </a:xfrm>
        </p:spPr>
        <p:txBody>
          <a:bodyPr/>
          <a:lstStyle/>
          <a:p>
            <a:r>
              <a:rPr lang="en-US" b="1" dirty="0" smtClean="0">
                <a:solidFill>
                  <a:srgbClr val="FF0000"/>
                </a:solidFill>
                <a:latin typeface="Comic Sans MS" pitchFamily="66" charset="0"/>
              </a:rPr>
              <a:t>Postimpressionism Seurat, Van Gogh and </a:t>
            </a:r>
            <a:r>
              <a:rPr lang="en-US" b="1" dirty="0" err="1" smtClean="0">
                <a:solidFill>
                  <a:srgbClr val="FF0000"/>
                </a:solidFill>
                <a:latin typeface="Comic Sans MS" pitchFamily="66" charset="0"/>
              </a:rPr>
              <a:t>Caillebotte</a:t>
            </a:r>
            <a:r>
              <a:rPr lang="en-US" b="1" dirty="0" smtClean="0">
                <a:solidFill>
                  <a:srgbClr val="FF0000"/>
                </a:solidFill>
                <a:latin typeface="Comic Sans MS" pitchFamily="66" charset="0"/>
              </a:rPr>
              <a:t> </a:t>
            </a:r>
            <a:endParaRPr lang="en-US" b="1" dirty="0">
              <a:solidFill>
                <a:srgbClr val="FF0000"/>
              </a:solidFill>
              <a:latin typeface="Comic Sans MS" pitchFamily="66" charset="0"/>
            </a:endParaRPr>
          </a:p>
        </p:txBody>
      </p:sp>
      <p:pic>
        <p:nvPicPr>
          <p:cNvPr id="2050" name="Picture 2"/>
          <p:cNvPicPr>
            <a:picLocks noChangeAspect="1" noChangeArrowheads="1"/>
          </p:cNvPicPr>
          <p:nvPr/>
        </p:nvPicPr>
        <p:blipFill>
          <a:blip r:embed="rId2" cstate="print"/>
          <a:srcRect/>
          <a:stretch>
            <a:fillRect/>
          </a:stretch>
        </p:blipFill>
        <p:spPr bwMode="auto">
          <a:xfrm>
            <a:off x="1600200" y="1295400"/>
            <a:ext cx="5950279" cy="3733800"/>
          </a:xfrm>
          <a:prstGeom prst="rect">
            <a:avLst/>
          </a:prstGeom>
          <a:noFill/>
          <a:ln w="9525">
            <a:noFill/>
            <a:miter lim="800000"/>
            <a:headEnd/>
            <a:tailEnd/>
          </a:ln>
        </p:spPr>
      </p:pic>
      <p:sp>
        <p:nvSpPr>
          <p:cNvPr id="4" name="TextBox 3"/>
          <p:cNvSpPr txBox="1"/>
          <p:nvPr/>
        </p:nvSpPr>
        <p:spPr>
          <a:xfrm>
            <a:off x="2895600" y="5029200"/>
            <a:ext cx="3581400" cy="461665"/>
          </a:xfrm>
          <a:prstGeom prst="rect">
            <a:avLst/>
          </a:prstGeom>
          <a:noFill/>
        </p:spPr>
        <p:txBody>
          <a:bodyPr wrap="square" rtlCol="0">
            <a:spAutoFit/>
          </a:bodyPr>
          <a:lstStyle/>
          <a:p>
            <a:r>
              <a:rPr lang="en-US" dirty="0" smtClean="0"/>
              <a:t>Cameron’s eye view!!</a:t>
            </a:r>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2190750" y="2019300"/>
            <a:ext cx="4762500" cy="281940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1295400" y="838200"/>
            <a:ext cx="7651190" cy="5715000"/>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228600" y="762000"/>
            <a:ext cx="3810000" cy="5734050"/>
          </a:xfrm>
          <a:prstGeom prst="rect">
            <a:avLst/>
          </a:prstGeom>
          <a:noFill/>
          <a:ln w="9525">
            <a:noFill/>
            <a:miter lim="800000"/>
            <a:headEnd/>
            <a:tailEnd/>
          </a:ln>
        </p:spPr>
      </p:pic>
      <p:pic>
        <p:nvPicPr>
          <p:cNvPr id="2055" name="Picture 7"/>
          <p:cNvPicPr>
            <a:picLocks noChangeAspect="1" noChangeArrowheads="1"/>
          </p:cNvPicPr>
          <p:nvPr/>
        </p:nvPicPr>
        <p:blipFill>
          <a:blip r:embed="rId6" cstate="print"/>
          <a:srcRect/>
          <a:stretch>
            <a:fillRect/>
          </a:stretch>
        </p:blipFill>
        <p:spPr bwMode="auto">
          <a:xfrm>
            <a:off x="3948405" y="1447800"/>
            <a:ext cx="5107239" cy="381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2050"/>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dissolve">
                                      <p:cBhvr>
                                        <p:cTn id="16" dur="500"/>
                                        <p:tgtEl>
                                          <p:spTgt spid="205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12" fill="hold" grpId="1"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0-ppt_w/2"/>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055"/>
                                        </p:tgtEl>
                                        <p:attrNameLst>
                                          <p:attrName>style.visibility</p:attrName>
                                        </p:attrNameLst>
                                      </p:cBhvr>
                                      <p:to>
                                        <p:strVal val="visible"/>
                                      </p:to>
                                    </p:set>
                                    <p:animEffect transition="in" filter="dissolve">
                                      <p:cBhvr>
                                        <p:cTn id="30" dur="500"/>
                                        <p:tgtEl>
                                          <p:spTgt spid="2055"/>
                                        </p:tgtEl>
                                      </p:cBhvr>
                                    </p:animEffect>
                                  </p:childTnLst>
                                </p:cTn>
                              </p:par>
                              <p:par>
                                <p:cTn id="31" presetID="2" presetClass="exit" presetSubtype="6" fill="hold" nodeType="withEffect">
                                  <p:stCondLst>
                                    <p:cond delay="0"/>
                                  </p:stCondLst>
                                  <p:childTnLst>
                                    <p:anim calcmode="lin" valueType="num">
                                      <p:cBhvr additive="base">
                                        <p:cTn id="32" dur="500"/>
                                        <p:tgtEl>
                                          <p:spTgt spid="2051"/>
                                        </p:tgtEl>
                                        <p:attrNameLst>
                                          <p:attrName>ppt_x</p:attrName>
                                        </p:attrNameLst>
                                      </p:cBhvr>
                                      <p:tavLst>
                                        <p:tav tm="0">
                                          <p:val>
                                            <p:strVal val="ppt_x"/>
                                          </p:val>
                                        </p:tav>
                                        <p:tav tm="100000">
                                          <p:val>
                                            <p:strVal val="1+ppt_w/2"/>
                                          </p:val>
                                        </p:tav>
                                      </p:tavLst>
                                    </p:anim>
                                    <p:anim calcmode="lin" valueType="num">
                                      <p:cBhvr additive="base">
                                        <p:cTn id="33" dur="500"/>
                                        <p:tgtEl>
                                          <p:spTgt spid="2051"/>
                                        </p:tgtEl>
                                        <p:attrNameLst>
                                          <p:attrName>ppt_y</p:attrName>
                                        </p:attrNameLst>
                                      </p:cBhvr>
                                      <p:tavLst>
                                        <p:tav tm="0">
                                          <p:val>
                                            <p:strVal val="ppt_y"/>
                                          </p:val>
                                        </p:tav>
                                        <p:tav tm="100000">
                                          <p:val>
                                            <p:strVal val="1+ppt_h/2"/>
                                          </p:val>
                                        </p:tav>
                                      </p:tavLst>
                                    </p:anim>
                                    <p:set>
                                      <p:cBhvr>
                                        <p:cTn id="34" dur="1" fill="hold">
                                          <p:stCondLst>
                                            <p:cond delay="499"/>
                                          </p:stCondLst>
                                        </p:cTn>
                                        <p:tgtEl>
                                          <p:spTgt spid="205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054"/>
                                        </p:tgtEl>
                                        <p:attrNameLst>
                                          <p:attrName>style.visibility</p:attrName>
                                        </p:attrNameLst>
                                      </p:cBhvr>
                                      <p:to>
                                        <p:strVal val="visible"/>
                                      </p:to>
                                    </p:set>
                                    <p:animEffect transition="in" filter="dissolve">
                                      <p:cBhvr>
                                        <p:cTn id="39" dur="500"/>
                                        <p:tgtEl>
                                          <p:spTgt spid="2054"/>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xit" presetSubtype="16" fill="hold" nodeType="clickEffect">
                                  <p:stCondLst>
                                    <p:cond delay="0"/>
                                  </p:stCondLst>
                                  <p:childTnLst>
                                    <p:animEffect transition="out" filter="box(in)">
                                      <p:cBhvr>
                                        <p:cTn id="43" dur="500"/>
                                        <p:tgtEl>
                                          <p:spTgt spid="2055"/>
                                        </p:tgtEl>
                                      </p:cBhvr>
                                    </p:animEffect>
                                    <p:set>
                                      <p:cBhvr>
                                        <p:cTn id="44" dur="1" fill="hold">
                                          <p:stCondLst>
                                            <p:cond delay="499"/>
                                          </p:stCondLst>
                                        </p:cTn>
                                        <p:tgtEl>
                                          <p:spTgt spid="205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 presetClass="exit" presetSubtype="16" fill="hold" nodeType="clickEffect">
                                  <p:stCondLst>
                                    <p:cond delay="0"/>
                                  </p:stCondLst>
                                  <p:childTnLst>
                                    <p:animEffect transition="out" filter="box(in)">
                                      <p:cBhvr>
                                        <p:cTn id="48" dur="500"/>
                                        <p:tgtEl>
                                          <p:spTgt spid="2054"/>
                                        </p:tgtEl>
                                      </p:cBhvr>
                                    </p:animEffect>
                                    <p:set>
                                      <p:cBhvr>
                                        <p:cTn id="49" dur="1" fill="hold">
                                          <p:stCondLst>
                                            <p:cond delay="499"/>
                                          </p:stCondLst>
                                        </p:cTn>
                                        <p:tgtEl>
                                          <p:spTgt spid="205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2052"/>
                                        </p:tgtEl>
                                        <p:attrNameLst>
                                          <p:attrName>style.visibility</p:attrName>
                                        </p:attrNameLst>
                                      </p:cBhvr>
                                      <p:to>
                                        <p:strVal val="visible"/>
                                      </p:to>
                                    </p:set>
                                    <p:animEffect transition="in" filter="dissolve">
                                      <p:cBhvr>
                                        <p:cTn id="5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bwMode="auto">
          <a:xfrm>
            <a:off x="1371600" y="-76200"/>
            <a:ext cx="77724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u="sng" dirty="0" smtClean="0">
                <a:solidFill>
                  <a:srgbClr val="003399"/>
                </a:solidFill>
                <a:effectLst>
                  <a:outerShdw blurRad="38100" dist="38100" dir="2700000" algn="tl">
                    <a:srgbClr val="000000">
                      <a:alpha val="43137"/>
                    </a:srgbClr>
                  </a:outerShdw>
                </a:effectLst>
              </a:rPr>
              <a:t>New industries of the late 1800s</a:t>
            </a:r>
          </a:p>
        </p:txBody>
      </p:sp>
      <p:sp>
        <p:nvSpPr>
          <p:cNvPr id="4099" name="Content Placeholder 2"/>
          <p:cNvSpPr>
            <a:spLocks noGrp="1"/>
          </p:cNvSpPr>
          <p:nvPr>
            <p:ph idx="1"/>
          </p:nvPr>
        </p:nvSpPr>
        <p:spPr bwMode="auto">
          <a:xfrm>
            <a:off x="1447800" y="1524000"/>
            <a:ext cx="7696200" cy="3733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dirty="0" smtClean="0">
                <a:solidFill>
                  <a:srgbClr val="FF0000"/>
                </a:solidFill>
                <a:effectLst>
                  <a:outerShdw blurRad="38100" dist="38100" dir="2700000" algn="tl">
                    <a:srgbClr val="000000">
                      <a:alpha val="43137"/>
                    </a:srgbClr>
                  </a:outerShdw>
                </a:effectLst>
              </a:rPr>
              <a:t>Chemical Industry</a:t>
            </a:r>
          </a:p>
          <a:p>
            <a:pPr eaLnBrk="1" hangingPunct="1"/>
            <a:r>
              <a:rPr lang="en-US" sz="2800" b="1" dirty="0" smtClean="0">
                <a:solidFill>
                  <a:srgbClr val="003399"/>
                </a:solidFill>
                <a:effectLst>
                  <a:outerShdw blurRad="38100" dist="38100" dir="2700000" algn="tl">
                    <a:srgbClr val="000000">
                      <a:alpha val="43137"/>
                    </a:srgbClr>
                  </a:outerShdw>
                </a:effectLst>
              </a:rPr>
              <a:t>sodium bicarbonate led to cheap soap.</a:t>
            </a:r>
          </a:p>
          <a:p>
            <a:pPr lvl="1" eaLnBrk="1" hangingPunct="1"/>
            <a:r>
              <a:rPr lang="en-US" sz="2400" b="1" dirty="0" smtClean="0">
                <a:solidFill>
                  <a:srgbClr val="003399"/>
                </a:solidFill>
                <a:effectLst>
                  <a:outerShdw blurRad="38100" dist="38100" dir="2700000" algn="tl">
                    <a:srgbClr val="000000">
                      <a:alpha val="43137"/>
                    </a:srgbClr>
                  </a:outerShdw>
                </a:effectLst>
              </a:rPr>
              <a:t>Why is this important?</a:t>
            </a:r>
          </a:p>
          <a:p>
            <a:pPr lvl="1" eaLnBrk="1" hangingPunct="1"/>
            <a:r>
              <a:rPr lang="en-US" sz="2400" b="1" dirty="0" smtClean="0">
                <a:solidFill>
                  <a:srgbClr val="003399"/>
                </a:solidFill>
                <a:effectLst>
                  <a:outerShdw blurRad="38100" dist="38100" dir="2700000" algn="tl">
                    <a:srgbClr val="000000">
                      <a:alpha val="43137"/>
                    </a:srgbClr>
                  </a:outerShdw>
                </a:effectLst>
              </a:rPr>
              <a:t>Cleanliness!!!</a:t>
            </a:r>
          </a:p>
          <a:p>
            <a:pPr eaLnBrk="1" hangingPunct="1"/>
            <a:r>
              <a:rPr lang="en-US" sz="2800" b="1" dirty="0" smtClean="0">
                <a:solidFill>
                  <a:srgbClr val="003399"/>
                </a:solidFill>
                <a:effectLst>
                  <a:outerShdw blurRad="38100" dist="38100" dir="2700000" algn="tl">
                    <a:srgbClr val="000000">
                      <a:alpha val="43137"/>
                    </a:srgbClr>
                  </a:outerShdw>
                </a:effectLst>
              </a:rPr>
              <a:t>Germany takes the lead late 1800s</a:t>
            </a:r>
          </a:p>
          <a:p>
            <a:pPr lvl="1" eaLnBrk="1" hangingPunct="1"/>
            <a:r>
              <a:rPr lang="en-US" sz="2400" b="1" dirty="0" smtClean="0">
                <a:solidFill>
                  <a:srgbClr val="003399"/>
                </a:solidFill>
                <a:effectLst>
                  <a:outerShdw blurRad="38100" dist="38100" dir="2700000" algn="tl">
                    <a:srgbClr val="000000">
                      <a:alpha val="43137"/>
                    </a:srgbClr>
                  </a:outerShdw>
                </a:effectLst>
              </a:rPr>
              <a:t>German domination stays until WW I</a:t>
            </a:r>
          </a:p>
          <a:p>
            <a:pPr eaLnBrk="1" hangingPunct="1"/>
            <a:r>
              <a:rPr lang="en-US" sz="2800" b="1" dirty="0" smtClean="0">
                <a:solidFill>
                  <a:srgbClr val="003399"/>
                </a:solidFill>
                <a:effectLst>
                  <a:outerShdw blurRad="38100" dist="38100" dir="2700000" algn="tl">
                    <a:srgbClr val="000000">
                      <a:alpha val="43137"/>
                    </a:srgbClr>
                  </a:outerShdw>
                </a:effectLst>
              </a:rPr>
              <a:t>Alfred Nobel invents dynamite for safe explosions (mines).  Horrified when it is used in warfare.  Uses money to create foundation for good – Nobel Prize</a:t>
            </a:r>
          </a:p>
          <a:p>
            <a:pPr eaLnBrk="1" hangingPunct="1">
              <a:buFont typeface="Wingdings" pitchFamily="2" charset="2"/>
              <a:buNone/>
            </a:pPr>
            <a:r>
              <a:rPr lang="en-US" sz="2800" b="1" dirty="0" smtClean="0">
                <a:solidFill>
                  <a:srgbClr val="003399"/>
                </a:solidFill>
                <a:effectLst>
                  <a:outerShdw blurRad="38100" dist="38100" dir="2700000" algn="tl">
                    <a:srgbClr val="000000">
                      <a:alpha val="43137"/>
                    </a:srgbClr>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099">
                                            <p:bg/>
                                          </p:spTgt>
                                        </p:tgtEl>
                                        <p:attrNameLst>
                                          <p:attrName>style.visibility</p:attrName>
                                        </p:attrNameLst>
                                      </p:cBhvr>
                                      <p:to>
                                        <p:strVal val="visible"/>
                                      </p:to>
                                    </p:set>
                                    <p:animEffect transition="in" filter="box(in)">
                                      <p:cBhvr>
                                        <p:cTn id="12" dur="500"/>
                                        <p:tgtEl>
                                          <p:spTgt spid="4099">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099">
                                            <p:txEl>
                                              <p:pRg st="0" end="0"/>
                                            </p:txEl>
                                          </p:spTgt>
                                        </p:tgtEl>
                                        <p:attrNameLst>
                                          <p:attrName>style.visibility</p:attrName>
                                        </p:attrNameLst>
                                      </p:cBhvr>
                                      <p:to>
                                        <p:strVal val="visible"/>
                                      </p:to>
                                    </p:set>
                                    <p:animEffect transition="in" filter="box(in)">
                                      <p:cBhvr>
                                        <p:cTn id="17" dur="500"/>
                                        <p:tgtEl>
                                          <p:spTgt spid="409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099">
                                            <p:txEl>
                                              <p:pRg st="1" end="1"/>
                                            </p:txEl>
                                          </p:spTgt>
                                        </p:tgtEl>
                                        <p:attrNameLst>
                                          <p:attrName>style.visibility</p:attrName>
                                        </p:attrNameLst>
                                      </p:cBhvr>
                                      <p:to>
                                        <p:strVal val="visible"/>
                                      </p:to>
                                    </p:set>
                                    <p:animEffect transition="in" filter="box(in)">
                                      <p:cBhvr>
                                        <p:cTn id="22" dur="500"/>
                                        <p:tgtEl>
                                          <p:spTgt spid="4099">
                                            <p:txEl>
                                              <p:pRg st="1" end="1"/>
                                            </p:txEl>
                                          </p:spTgt>
                                        </p:tgtEl>
                                      </p:cBhvr>
                                    </p:animEffect>
                                  </p:childTnLst>
                                </p:cTn>
                              </p:par>
                            </p:childTnLst>
                          </p:cTn>
                        </p:par>
                        <p:par>
                          <p:cTn id="23" fill="hold">
                            <p:stCondLst>
                              <p:cond delay="500"/>
                            </p:stCondLst>
                            <p:childTnLst>
                              <p:par>
                                <p:cTn id="24" presetID="4" presetClass="entr" presetSubtype="16" fill="hold" grpId="0" nodeType="afterEffect">
                                  <p:stCondLst>
                                    <p:cond delay="0"/>
                                  </p:stCondLst>
                                  <p:childTnLst>
                                    <p:set>
                                      <p:cBhvr>
                                        <p:cTn id="25" dur="1" fill="hold">
                                          <p:stCondLst>
                                            <p:cond delay="0"/>
                                          </p:stCondLst>
                                        </p:cTn>
                                        <p:tgtEl>
                                          <p:spTgt spid="4099">
                                            <p:txEl>
                                              <p:pRg st="2" end="2"/>
                                            </p:txEl>
                                          </p:spTgt>
                                        </p:tgtEl>
                                        <p:attrNameLst>
                                          <p:attrName>style.visibility</p:attrName>
                                        </p:attrNameLst>
                                      </p:cBhvr>
                                      <p:to>
                                        <p:strVal val="visible"/>
                                      </p:to>
                                    </p:set>
                                    <p:animEffect transition="in" filter="box(in)">
                                      <p:cBhvr>
                                        <p:cTn id="26" dur="500"/>
                                        <p:tgtEl>
                                          <p:spTgt spid="4099">
                                            <p:txEl>
                                              <p:pRg st="2" end="2"/>
                                            </p:txEl>
                                          </p:spTgt>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4099">
                                            <p:txEl>
                                              <p:pRg st="3" end="3"/>
                                            </p:txEl>
                                          </p:spTgt>
                                        </p:tgtEl>
                                        <p:attrNameLst>
                                          <p:attrName>style.visibility</p:attrName>
                                        </p:attrNameLst>
                                      </p:cBhvr>
                                      <p:to>
                                        <p:strVal val="visible"/>
                                      </p:to>
                                    </p:set>
                                    <p:animEffect transition="in" filter="box(in)">
                                      <p:cBhvr>
                                        <p:cTn id="29" dur="500"/>
                                        <p:tgtEl>
                                          <p:spTgt spid="409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4099">
                                            <p:txEl>
                                              <p:pRg st="4" end="4"/>
                                            </p:txEl>
                                          </p:spTgt>
                                        </p:tgtEl>
                                        <p:attrNameLst>
                                          <p:attrName>style.visibility</p:attrName>
                                        </p:attrNameLst>
                                      </p:cBhvr>
                                      <p:to>
                                        <p:strVal val="visible"/>
                                      </p:to>
                                    </p:set>
                                    <p:animEffect transition="in" filter="box(in)">
                                      <p:cBhvr>
                                        <p:cTn id="34" dur="500"/>
                                        <p:tgtEl>
                                          <p:spTgt spid="4099">
                                            <p:txEl>
                                              <p:pRg st="4" end="4"/>
                                            </p:txEl>
                                          </p:spTgt>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4099">
                                            <p:txEl>
                                              <p:pRg st="5" end="5"/>
                                            </p:txEl>
                                          </p:spTgt>
                                        </p:tgtEl>
                                        <p:attrNameLst>
                                          <p:attrName>style.visibility</p:attrName>
                                        </p:attrNameLst>
                                      </p:cBhvr>
                                      <p:to>
                                        <p:strVal val="visible"/>
                                      </p:to>
                                    </p:set>
                                    <p:animEffect transition="in" filter="box(in)">
                                      <p:cBhvr>
                                        <p:cTn id="37" dur="500"/>
                                        <p:tgtEl>
                                          <p:spTgt spid="409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099">
                                            <p:txEl>
                                              <p:pRg st="6" end="6"/>
                                            </p:txEl>
                                          </p:spTgt>
                                        </p:tgtEl>
                                        <p:attrNameLst>
                                          <p:attrName>style.visibility</p:attrName>
                                        </p:attrNameLst>
                                      </p:cBhvr>
                                      <p:to>
                                        <p:strVal val="visible"/>
                                      </p:to>
                                    </p:set>
                                    <p:animEffect transition="in" filter="box(in)">
                                      <p:cBhvr>
                                        <p:cTn id="42" dur="500"/>
                                        <p:tgtEl>
                                          <p:spTgt spid="4099">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099">
                                            <p:txEl>
                                              <p:pRg st="7" end="7"/>
                                            </p:txEl>
                                          </p:spTgt>
                                        </p:tgtEl>
                                        <p:attrNameLst>
                                          <p:attrName>style.visibility</p:attrName>
                                        </p:attrNameLst>
                                      </p:cBhvr>
                                      <p:to>
                                        <p:strVal val="visible"/>
                                      </p:to>
                                    </p:set>
                                    <p:animEffect transition="in" filter="box(in)">
                                      <p:cBhvr>
                                        <p:cTn id="47" dur="500"/>
                                        <p:tgtEl>
                                          <p:spTgt spid="40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p:bldP spid="4099"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990600"/>
          </a:xfrm>
        </p:spPr>
        <p:txBody>
          <a:bodyPr/>
          <a:lstStyle/>
          <a:p>
            <a:r>
              <a:rPr lang="en-US" b="1" u="sng" dirty="0">
                <a:solidFill>
                  <a:srgbClr val="003399"/>
                </a:solidFill>
                <a:effectLst>
                  <a:outerShdw blurRad="38100" dist="38100" dir="2700000" algn="tl">
                    <a:srgbClr val="000000">
                      <a:alpha val="43137"/>
                    </a:srgbClr>
                  </a:outerShdw>
                </a:effectLst>
              </a:rPr>
              <a:t>New industries of the late 1800s</a:t>
            </a:r>
            <a:endParaRPr lang="en-US" dirty="0"/>
          </a:p>
        </p:txBody>
      </p:sp>
      <p:pic>
        <p:nvPicPr>
          <p:cNvPr id="4" name="Picture 4"/>
          <p:cNvPicPr>
            <a:picLocks noChangeAspect="1" noChangeArrowheads="1"/>
          </p:cNvPicPr>
          <p:nvPr/>
        </p:nvPicPr>
        <p:blipFill>
          <a:blip r:embed="rId2" cstate="print">
            <a:lum contrast="-40000"/>
          </a:blip>
          <a:srcRect/>
          <a:stretch>
            <a:fillRect/>
          </a:stretch>
        </p:blipFill>
        <p:spPr bwMode="auto">
          <a:xfrm>
            <a:off x="2667000" y="1295400"/>
            <a:ext cx="4397544" cy="5562600"/>
          </a:xfrm>
          <a:prstGeom prst="rect">
            <a:avLst/>
          </a:prstGeom>
          <a:noFill/>
          <a:ln w="9525">
            <a:noFill/>
            <a:miter lim="800000"/>
            <a:headEnd/>
            <a:tailEnd/>
          </a:ln>
        </p:spPr>
      </p:pic>
      <p:sp>
        <p:nvSpPr>
          <p:cNvPr id="6" name="Content Placeholder 2"/>
          <p:cNvSpPr txBox="1">
            <a:spLocks/>
          </p:cNvSpPr>
          <p:nvPr/>
        </p:nvSpPr>
        <p:spPr>
          <a:xfrm>
            <a:off x="1524000" y="1143000"/>
            <a:ext cx="7620000" cy="43434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4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rPr>
              <a:t>Electricity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mn-lt"/>
              </a:rPr>
              <a:t>Maybe the single greatest change for society in history.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mn-lt"/>
              </a:rPr>
              <a:t>Developed throughout 1800s: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mn-lt"/>
              </a:rPr>
              <a:t>Volta, Faraday, Edison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mn-lt"/>
              </a:rPr>
              <a:t>Affected every aspect of life.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mn-lt"/>
              </a:rPr>
              <a:t>Such as…?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mn-lt"/>
              </a:rPr>
              <a:t>How?</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mn-lt"/>
              </a:rPr>
              <a:t>Not just light bulb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mn-lt"/>
              </a:rPr>
              <a:t>New cheaper more efficient power source with multiple applications</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0" cap="none" spc="0" normalizeH="0" baseline="0" noProof="0" dirty="0" smtClean="0">
              <a:ln>
                <a:noFill/>
              </a:ln>
              <a:solidFill>
                <a:schemeClr val="tx1"/>
              </a:solidFill>
              <a:effectLst/>
              <a:uLnTx/>
              <a:uFillTx/>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par>
                          <p:cTn id="13" fill="hold">
                            <p:stCondLst>
                              <p:cond delay="0"/>
                            </p:stCondLst>
                            <p:childTnLst>
                              <p:par>
                                <p:cTn id="14" presetID="9"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to="" calcmode="lin" valueType="num">
                                      <p:cBhvr>
                                        <p:cTn id="21" dur="1" fill="hold"/>
                                        <p:tgtEl>
                                          <p:spTgt spid="6">
                                            <p:txEl>
                                              <p:pRg st="2" end="2"/>
                                            </p:txEl>
                                          </p:spTgt>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to="" calcmode="lin" valueType="num">
                                      <p:cBhvr>
                                        <p:cTn id="26" dur="1" fill="hold"/>
                                        <p:tgtEl>
                                          <p:spTgt spid="6">
                                            <p:txEl>
                                              <p:pRg st="3" end="3"/>
                                            </p:txEl>
                                          </p:spTgt>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to="" calcmode="lin" valueType="num">
                                      <p:cBhvr>
                                        <p:cTn id="31" dur="1" fill="hold"/>
                                        <p:tgtEl>
                                          <p:spTgt spid="6">
                                            <p:txEl>
                                              <p:pRg st="4" end="4"/>
                                            </p:txEl>
                                          </p:spTgt>
                                        </p:tgtEl>
                                        <p:attrNameLst>
                                          <p:attrName/>
                                        </p:attrNameLst>
                                      </p:cBhvr>
                                    </p:anim>
                                  </p:childTnLst>
                                </p:cTn>
                              </p:par>
                            </p:childTnLst>
                          </p:cTn>
                        </p:par>
                        <p:par>
                          <p:cTn id="32" fill="hold">
                            <p:stCondLst>
                              <p:cond delay="0"/>
                            </p:stCondLst>
                            <p:childTnLst>
                              <p:par>
                                <p:cTn id="33" presetID="24" presetClass="entr" presetSubtype="0" fill="hold" grpId="0" nodeType="after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 to="" calcmode="lin" valueType="num">
                                      <p:cBhvr>
                                        <p:cTn id="35" dur="1" fill="hold"/>
                                        <p:tgtEl>
                                          <p:spTgt spid="6">
                                            <p:txEl>
                                              <p:pRg st="5" end="5"/>
                                            </p:txEl>
                                          </p:spTgt>
                                        </p:tgtEl>
                                        <p:attrNameLst>
                                          <p:attrName/>
                                        </p:attrNameLst>
                                      </p:cBhvr>
                                    </p:anim>
                                  </p:childTnLst>
                                </p:cTn>
                              </p:par>
                              <p:par>
                                <p:cTn id="36" presetID="24" presetClass="entr" presetSubtype="0" fill="hold" grpId="0"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 to="" calcmode="lin" valueType="num">
                                      <p:cBhvr>
                                        <p:cTn id="38" dur="1" fill="hold"/>
                                        <p:tgtEl>
                                          <p:spTgt spid="6">
                                            <p:txEl>
                                              <p:pRg st="6" end="6"/>
                                            </p:txEl>
                                          </p:spTgt>
                                        </p:tgtEl>
                                        <p:attrNameLst>
                                          <p:attrName/>
                                        </p:attrNameLst>
                                      </p:cBhvr>
                                    </p:anim>
                                  </p:childTnLst>
                                </p:cTn>
                              </p:par>
                              <p:par>
                                <p:cTn id="39" presetID="24" presetClass="entr" presetSubtype="0" fill="hold" grpId="0"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 to="" calcmode="lin" valueType="num">
                                      <p:cBhvr>
                                        <p:cTn id="41" dur="1" fill="hold"/>
                                        <p:tgtEl>
                                          <p:spTgt spid="6">
                                            <p:txEl>
                                              <p:pRg st="7" end="7"/>
                                            </p:txEl>
                                          </p:spTgt>
                                        </p:tgtEl>
                                        <p:attrNameLst>
                                          <p:attrName/>
                                        </p:attrNameLst>
                                      </p:cBhvr>
                                    </p:anim>
                                  </p:childTnLst>
                                </p:cTn>
                              </p:par>
                              <p:par>
                                <p:cTn id="42" presetID="24" presetClass="entr" presetSubtype="0" fill="hold" grpId="0"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 to="" calcmode="lin" valueType="num">
                                      <p:cBhvr>
                                        <p:cTn id="44" dur="1" fill="hold"/>
                                        <p:tgtEl>
                                          <p:spTgt spid="6">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772400" cy="1143000"/>
          </a:xfrm>
        </p:spPr>
        <p:txBody>
          <a:bodyPr/>
          <a:lstStyle/>
          <a:p>
            <a:r>
              <a:rPr lang="en-US" b="1" u="sng" dirty="0">
                <a:solidFill>
                  <a:srgbClr val="003399"/>
                </a:solidFill>
                <a:effectLst>
                  <a:outerShdw blurRad="38100" dist="38100" dir="2700000" algn="tl">
                    <a:srgbClr val="000000">
                      <a:alpha val="43137"/>
                    </a:srgbClr>
                  </a:outerShdw>
                </a:effectLst>
              </a:rPr>
              <a:t>New industries of the late 1800s</a:t>
            </a:r>
            <a:endParaRPr lang="en-US" dirty="0"/>
          </a:p>
        </p:txBody>
      </p:sp>
      <p:sp>
        <p:nvSpPr>
          <p:cNvPr id="3" name="Content Placeholder 2"/>
          <p:cNvSpPr>
            <a:spLocks noGrp="1"/>
          </p:cNvSpPr>
          <p:nvPr>
            <p:ph idx="1"/>
          </p:nvPr>
        </p:nvSpPr>
        <p:spPr>
          <a:xfrm>
            <a:off x="1371600" y="1295400"/>
            <a:ext cx="7772400" cy="5105400"/>
          </a:xfrm>
        </p:spPr>
        <p:txBody>
          <a:bodyPr/>
          <a:lstStyle/>
          <a:p>
            <a:r>
              <a:rPr lang="en-US" sz="3600" b="1" dirty="0" smtClean="0">
                <a:solidFill>
                  <a:srgbClr val="FF0000"/>
                </a:solidFill>
              </a:rPr>
              <a:t>Steel</a:t>
            </a:r>
            <a:r>
              <a:rPr lang="en-US" b="1" dirty="0" smtClean="0">
                <a:solidFill>
                  <a:srgbClr val="FF0000"/>
                </a:solidFill>
              </a:rPr>
              <a:t> </a:t>
            </a:r>
          </a:p>
          <a:p>
            <a:r>
              <a:rPr lang="en-US" sz="2800" b="1" dirty="0" smtClean="0">
                <a:solidFill>
                  <a:srgbClr val="003399"/>
                </a:solidFill>
              </a:rPr>
              <a:t>Had been around but not in large quantities, too long to make.</a:t>
            </a:r>
          </a:p>
          <a:p>
            <a:r>
              <a:rPr lang="en-US" sz="2800" b="1" dirty="0" smtClean="0">
                <a:solidFill>
                  <a:srgbClr val="003399"/>
                </a:solidFill>
              </a:rPr>
              <a:t>Bessemer Process simplifies and speeds it up.</a:t>
            </a:r>
          </a:p>
          <a:p>
            <a:r>
              <a:rPr lang="en-US" sz="2800" b="1" dirty="0" smtClean="0">
                <a:solidFill>
                  <a:srgbClr val="003399"/>
                </a:solidFill>
              </a:rPr>
              <a:t>Advantages of steel:</a:t>
            </a:r>
          </a:p>
          <a:p>
            <a:pPr lvl="1"/>
            <a:r>
              <a:rPr lang="en-US" sz="2400" b="1" dirty="0" smtClean="0">
                <a:solidFill>
                  <a:srgbClr val="003399"/>
                </a:solidFill>
              </a:rPr>
              <a:t>Stronger</a:t>
            </a:r>
          </a:p>
          <a:p>
            <a:pPr lvl="1"/>
            <a:r>
              <a:rPr lang="en-US" sz="2400" b="1" dirty="0" smtClean="0">
                <a:solidFill>
                  <a:srgbClr val="003399"/>
                </a:solidFill>
              </a:rPr>
              <a:t>Lighter</a:t>
            </a:r>
          </a:p>
          <a:p>
            <a:pPr lvl="1"/>
            <a:r>
              <a:rPr lang="en-US" sz="2400" b="1" dirty="0" smtClean="0">
                <a:solidFill>
                  <a:srgbClr val="003399"/>
                </a:solidFill>
              </a:rPr>
              <a:t>Durable (lasted longer) </a:t>
            </a:r>
          </a:p>
          <a:p>
            <a:r>
              <a:rPr lang="en-US" sz="2800" b="1" dirty="0" smtClean="0">
                <a:solidFill>
                  <a:srgbClr val="003399"/>
                </a:solidFill>
              </a:rPr>
              <a:t>Used for everything – railways, bridges, tools, buildings </a:t>
            </a:r>
            <a:endParaRPr lang="en-US" sz="2800" b="1" dirty="0">
              <a:solidFill>
                <a:srgbClr val="00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239000" cy="1143000"/>
          </a:xfrm>
        </p:spPr>
        <p:txBody>
          <a:bodyPr/>
          <a:lstStyle/>
          <a:p>
            <a:r>
              <a:rPr lang="en-US" b="1" dirty="0" smtClean="0">
                <a:solidFill>
                  <a:srgbClr val="FF0000"/>
                </a:solidFill>
              </a:rPr>
              <a:t>Transportation</a:t>
            </a:r>
            <a:endParaRPr lang="en-US" b="1" dirty="0">
              <a:solidFill>
                <a:srgbClr val="FF0000"/>
              </a:solidFill>
            </a:endParaRPr>
          </a:p>
        </p:txBody>
      </p:sp>
      <p:sp>
        <p:nvSpPr>
          <p:cNvPr id="3" name="Content Placeholder 2"/>
          <p:cNvSpPr>
            <a:spLocks noGrp="1"/>
          </p:cNvSpPr>
          <p:nvPr>
            <p:ph idx="1"/>
          </p:nvPr>
        </p:nvSpPr>
        <p:spPr>
          <a:xfrm>
            <a:off x="1339954" y="838200"/>
            <a:ext cx="7696200" cy="5059363"/>
          </a:xfrm>
        </p:spPr>
        <p:txBody>
          <a:bodyPr/>
          <a:lstStyle/>
          <a:p>
            <a:r>
              <a:rPr lang="en-US" b="1" dirty="0" smtClean="0">
                <a:solidFill>
                  <a:srgbClr val="003399"/>
                </a:solidFill>
              </a:rPr>
              <a:t>Car industry begins in Germany</a:t>
            </a:r>
          </a:p>
          <a:p>
            <a:pPr lvl="1"/>
            <a:r>
              <a:rPr lang="en-US" b="1" dirty="0" smtClean="0">
                <a:solidFill>
                  <a:srgbClr val="003399"/>
                </a:solidFill>
              </a:rPr>
              <a:t>Daimler Benz</a:t>
            </a:r>
          </a:p>
          <a:p>
            <a:r>
              <a:rPr lang="en-US" b="1" dirty="0" smtClean="0">
                <a:solidFill>
                  <a:srgbClr val="003399"/>
                </a:solidFill>
              </a:rPr>
              <a:t>U.S. Henry Ford</a:t>
            </a:r>
          </a:p>
          <a:p>
            <a:pPr lvl="1"/>
            <a:r>
              <a:rPr lang="en-US" b="1" dirty="0" smtClean="0">
                <a:solidFill>
                  <a:srgbClr val="003399"/>
                </a:solidFill>
              </a:rPr>
              <a:t>Assembly Line</a:t>
            </a:r>
          </a:p>
          <a:p>
            <a:pPr lvl="1"/>
            <a:r>
              <a:rPr lang="en-US" b="1" dirty="0" smtClean="0">
                <a:solidFill>
                  <a:srgbClr val="003399"/>
                </a:solidFill>
              </a:rPr>
              <a:t>Speed up production</a:t>
            </a:r>
          </a:p>
          <a:p>
            <a:pPr lvl="1"/>
            <a:r>
              <a:rPr lang="en-US" b="1" dirty="0" smtClean="0">
                <a:solidFill>
                  <a:srgbClr val="003399"/>
                </a:solidFill>
              </a:rPr>
              <a:t>CHEAPER GOODS</a:t>
            </a:r>
          </a:p>
          <a:p>
            <a:r>
              <a:rPr lang="en-US" b="1" dirty="0" smtClean="0">
                <a:solidFill>
                  <a:srgbClr val="003399"/>
                </a:solidFill>
              </a:rPr>
              <a:t>Wright Brothers</a:t>
            </a:r>
          </a:p>
          <a:p>
            <a:pPr>
              <a:buNone/>
            </a:pPr>
            <a:r>
              <a:rPr lang="en-US" b="1" dirty="0" smtClean="0">
                <a:solidFill>
                  <a:srgbClr val="003399"/>
                </a:solidFill>
              </a:rPr>
              <a:t>	1903 first powered </a:t>
            </a:r>
          </a:p>
          <a:p>
            <a:pPr>
              <a:buNone/>
            </a:pPr>
            <a:r>
              <a:rPr lang="en-US" b="1" dirty="0" smtClean="0">
                <a:solidFill>
                  <a:srgbClr val="003399"/>
                </a:solidFill>
              </a:rPr>
              <a:t>	flight</a:t>
            </a:r>
            <a:endParaRPr lang="en-US" b="1" dirty="0">
              <a:solidFill>
                <a:srgbClr val="003399"/>
              </a:solidFill>
            </a:endParaRPr>
          </a:p>
        </p:txBody>
      </p:sp>
      <p:pic>
        <p:nvPicPr>
          <p:cNvPr id="2051" name="Picture 3"/>
          <p:cNvPicPr>
            <a:picLocks noChangeAspect="1" noChangeArrowheads="1"/>
          </p:cNvPicPr>
          <p:nvPr/>
        </p:nvPicPr>
        <p:blipFill>
          <a:blip r:embed="rId2" cstate="print"/>
          <a:srcRect/>
          <a:stretch>
            <a:fillRect/>
          </a:stretch>
        </p:blipFill>
        <p:spPr bwMode="auto">
          <a:xfrm>
            <a:off x="5781675" y="1676400"/>
            <a:ext cx="2447925" cy="1866900"/>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6096000" y="3838575"/>
            <a:ext cx="2438400" cy="1876425"/>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5486400" y="3810000"/>
            <a:ext cx="3549754" cy="236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blinds(horizontal)">
                                      <p:cBhvr>
                                        <p:cTn id="19" dur="500"/>
                                        <p:tgtEl>
                                          <p:spTgt spid="205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dissolve">
                                      <p:cBhvr>
                                        <p:cTn id="30" dur="500"/>
                                        <p:tgtEl>
                                          <p:spTgt spid="205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9"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9"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9"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0-#ppt_h/2"/>
                                          </p:val>
                                        </p:tav>
                                        <p:tav tm="100000">
                                          <p:val>
                                            <p:strVal val="#ppt_y"/>
                                          </p:val>
                                        </p:tav>
                                      </p:tavLst>
                                    </p:anim>
                                  </p:childTnLst>
                                </p:cTn>
                              </p:par>
                              <p:par>
                                <p:cTn id="49" presetID="2" presetClass="entr" presetSubtype="6" fill="hold"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2" presetClass="entr" presetSubtype="4" fill="hold" nodeType="after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additive="base">
                                        <p:cTn id="5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 calcmode="lin" valueType="num">
                                      <p:cBhvr additive="base">
                                        <p:cTn id="6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053"/>
                                        </p:tgtEl>
                                        <p:attrNameLst>
                                          <p:attrName>style.visibility</p:attrName>
                                        </p:attrNameLst>
                                      </p:cBhvr>
                                      <p:to>
                                        <p:strVal val="visible"/>
                                      </p:to>
                                    </p:set>
                                    <p:animEffect transition="in" filter="dissolve">
                                      <p:cBhvr>
                                        <p:cTn id="66"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8ABB3FFCFBE047AFD1877F4258CE2C" ma:contentTypeVersion="13" ma:contentTypeDescription="Create a new document." ma:contentTypeScope="" ma:versionID="4d1a7ed6d1b0bcb4049e531d63f5ff41">
  <xsd:schema xmlns:xsd="http://www.w3.org/2001/XMLSchema" xmlns:xs="http://www.w3.org/2001/XMLSchema" xmlns:p="http://schemas.microsoft.com/office/2006/metadata/properties" xmlns:ns3="65672ecc-9cfe-4296-aad5-4b68ccb05528" xmlns:ns4="2ddfb7b5-4644-4c7d-903b-1098ee3470b5" targetNamespace="http://schemas.microsoft.com/office/2006/metadata/properties" ma:root="true" ma:fieldsID="9b92bee36f53110afaf50f02a37b8516" ns3:_="" ns4:_="">
    <xsd:import namespace="65672ecc-9cfe-4296-aad5-4b68ccb05528"/>
    <xsd:import namespace="2ddfb7b5-4644-4c7d-903b-1098ee3470b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672ecc-9cfe-4296-aad5-4b68ccb055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dfb7b5-4644-4c7d-903b-1098ee3470b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7020356-3191-407A-9521-A488E94675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672ecc-9cfe-4296-aad5-4b68ccb05528"/>
    <ds:schemaRef ds:uri="2ddfb7b5-4644-4c7d-903b-1098ee3470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31D661-3806-4A24-987E-7F455DAE0AB1}">
  <ds:schemaRefs>
    <ds:schemaRef ds:uri="http://schemas.microsoft.com/sharepoint/v3/contenttype/forms"/>
  </ds:schemaRefs>
</ds:datastoreItem>
</file>

<file path=customXml/itemProps3.xml><?xml version="1.0" encoding="utf-8"?>
<ds:datastoreItem xmlns:ds="http://schemas.openxmlformats.org/officeDocument/2006/customXml" ds:itemID="{3DF38316-98C1-4F94-9FC1-1E99A031DEE1}">
  <ds:schemaRefs>
    <ds:schemaRef ds:uri="http://schemas.openxmlformats.org/package/2006/metadata/core-properties"/>
    <ds:schemaRef ds:uri="http://www.w3.org/XML/1998/namespace"/>
    <ds:schemaRef ds:uri="2ddfb7b5-4644-4c7d-903b-1098ee3470b5"/>
    <ds:schemaRef ds:uri="http://schemas.microsoft.com/office/infopath/2007/PartnerControls"/>
    <ds:schemaRef ds:uri="65672ecc-9cfe-4296-aad5-4b68ccb05528"/>
    <ds:schemaRef ds:uri="http://purl.org/dc/dcmitype/"/>
    <ds:schemaRef ds:uri="http://schemas.microsoft.com/office/2006/documentManagement/types"/>
    <ds:schemaRef ds:uri="http://purl.org/dc/term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blank</Template>
  <TotalTime>10557</TotalTime>
  <Words>2085</Words>
  <Application>Microsoft Office PowerPoint</Application>
  <PresentationFormat>On-screen Show (4:3)</PresentationFormat>
  <Paragraphs>271</Paragraphs>
  <Slides>54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Comic Sans MS</vt:lpstr>
      <vt:lpstr>Arial Unicode MS</vt:lpstr>
      <vt:lpstr>MagicMedieval</vt:lpstr>
      <vt:lpstr>Georgia Ref</vt:lpstr>
      <vt:lpstr>Lombardic Narrow</vt:lpstr>
      <vt:lpstr>Nosferatu</vt:lpstr>
      <vt:lpstr>Knights Templar</vt:lpstr>
      <vt:lpstr>Arial</vt:lpstr>
      <vt:lpstr>PressWriter Symbols</vt:lpstr>
      <vt:lpstr>Wingdings</vt:lpstr>
      <vt:lpstr>Blank</vt:lpstr>
      <vt:lpstr>PowerPoint Presentation</vt:lpstr>
      <vt:lpstr>New Countries Industrialize</vt:lpstr>
      <vt:lpstr>PowerPoint Presentation</vt:lpstr>
      <vt:lpstr>PowerPoint Presentation</vt:lpstr>
      <vt:lpstr>Oil</vt:lpstr>
      <vt:lpstr>New industries of the late 1800s</vt:lpstr>
      <vt:lpstr>New industries of the late 1800s</vt:lpstr>
      <vt:lpstr>New industries of the late 1800s</vt:lpstr>
      <vt:lpstr>Transportation</vt:lpstr>
      <vt:lpstr>Communication</vt:lpstr>
      <vt:lpstr>New Business Models</vt:lpstr>
      <vt:lpstr>Medical Improvement</vt:lpstr>
      <vt:lpstr>Urbanization</vt:lpstr>
      <vt:lpstr>PowerPoint Presentation</vt:lpstr>
      <vt:lpstr>PowerPoint Presentation</vt:lpstr>
      <vt:lpstr>Working Class</vt:lpstr>
      <vt:lpstr>New Middle Class</vt:lpstr>
      <vt:lpstr>PowerPoint Presentation</vt:lpstr>
      <vt:lpstr>Women’s Movement</vt:lpstr>
      <vt:lpstr>Women’s Status</vt:lpstr>
      <vt:lpstr>PowerPoint Presentation</vt:lpstr>
      <vt:lpstr>PowerPoint Presentation</vt:lpstr>
      <vt:lpstr>Where Did Women Work? 4 main fields</vt:lpstr>
      <vt:lpstr>Things Begin to Change</vt:lpstr>
      <vt:lpstr>Some Things Did Not Change</vt:lpstr>
      <vt:lpstr>Temperance Movement</vt:lpstr>
      <vt:lpstr>Suffrage Movement</vt:lpstr>
      <vt:lpstr>Right to Vote</vt:lpstr>
      <vt:lpstr>Modern Rights</vt:lpstr>
      <vt:lpstr>Modern Rights</vt:lpstr>
      <vt:lpstr>Present Day Issues</vt:lpstr>
      <vt:lpstr>PowerPoint Presentation</vt:lpstr>
      <vt:lpstr>The Book That Shook The World</vt:lpstr>
      <vt:lpstr>PowerPoint Presentation</vt:lpstr>
      <vt:lpstr>PowerPoint Presentation</vt:lpstr>
      <vt:lpstr>PowerPoint Presentation</vt:lpstr>
      <vt:lpstr>Art of The Period 1750 - 1900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 of The Period 1750 - 1900</vt:lpstr>
      <vt:lpstr>The Stone Breakers Courbet the anonymous hard work that many endured for little reword </vt:lpstr>
      <vt:lpstr>The Gross Clinic  Eakins </vt:lpstr>
      <vt:lpstr>Realism in Literature</vt:lpstr>
      <vt:lpstr>Impressionism</vt:lpstr>
      <vt:lpstr>Monet </vt:lpstr>
      <vt:lpstr>Postimpressionism Seurat, Van Gogh and Caillebotte </vt:lpstr>
    </vt:vector>
  </TitlesOfParts>
  <Company>Horace Greeley HS     CHappaqua, 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Revolution</dc:title>
  <dc:creator>Susan M. Pojer</dc:creator>
  <cp:lastModifiedBy>Keith Mainland</cp:lastModifiedBy>
  <cp:revision>363</cp:revision>
  <cp:lastPrinted>1601-01-01T00:00:00Z</cp:lastPrinted>
  <dcterms:created xsi:type="dcterms:W3CDTF">2004-02-06T00:57:13Z</dcterms:created>
  <dcterms:modified xsi:type="dcterms:W3CDTF">2020-02-10T22:25:55Z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0x010100228ABB3FFCFBE047AFD1877F4258CE2C</vt:lpwstr>
  </property>
</Properties>
</file>